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58" r:id="rId3"/>
    <p:sldId id="268" r:id="rId4"/>
    <p:sldId id="277" r:id="rId5"/>
    <p:sldId id="278" r:id="rId6"/>
    <p:sldId id="279" r:id="rId7"/>
    <p:sldId id="280" r:id="rId8"/>
    <p:sldId id="281" r:id="rId9"/>
    <p:sldId id="261" r:id="rId10"/>
    <p:sldId id="262" r:id="rId11"/>
    <p:sldId id="264" r:id="rId12"/>
    <p:sldId id="269" r:id="rId13"/>
    <p:sldId id="272" r:id="rId14"/>
    <p:sldId id="273" r:id="rId15"/>
    <p:sldId id="270" r:id="rId16"/>
    <p:sldId id="259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66" r:id="rId27"/>
    <p:sldId id="267" r:id="rId28"/>
    <p:sldId id="271" r:id="rId29"/>
    <p:sldId id="274" r:id="rId30"/>
    <p:sldId id="275" r:id="rId3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13"/>
  </p:normalViewPr>
  <p:slideViewPr>
    <p:cSldViewPr showGuides="1">
      <p:cViewPr>
        <p:scale>
          <a:sx n="133" d="100"/>
          <a:sy n="133" d="100"/>
        </p:scale>
        <p:origin x="144" y="1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D25DE-6892-402C-A4B3-D45B8930A9EE}" type="datetimeFigureOut">
              <a:rPr lang="de-DE" smtClean="0"/>
              <a:t>29.09.16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DC8B4-3A1F-4FCC-BA98-0835B18B992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6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  <p:sp>
        <p:nvSpPr>
          <p:cNvPr id="317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fld id="{1F31075F-F1FF-4102-83D9-5AFBCF16F5ED}" type="slidenum">
              <a:rPr lang="de-DE" altLang="de-DE" sz="1200" smtClean="0"/>
              <a:pPr/>
              <a:t>9</a:t>
            </a:fld>
            <a:endParaRPr lang="de-DE" altLang="de-DE" sz="1200" smtClean="0"/>
          </a:p>
        </p:txBody>
      </p:sp>
    </p:spTree>
    <p:extLst>
      <p:ext uri="{BB962C8B-B14F-4D97-AF65-F5344CB8AC3E}">
        <p14:creationId xmlns:p14="http://schemas.microsoft.com/office/powerpoint/2010/main" val="183592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0AE7C-A4D3-9C4F-90B1-A5796BD4EE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12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0AE7C-A4D3-9C4F-90B1-A5796BD4EE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3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9144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1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66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67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7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42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0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69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6459788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34406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>
                <a:solidFill>
                  <a:srgbClr val="344068"/>
                </a:solidFill>
              </a:rPr>
              <a:pPr/>
              <a:t>‹#›</a:t>
            </a:fld>
            <a:endParaRPr lang="en-US" dirty="0">
              <a:solidFill>
                <a:srgbClr val="3440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92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3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1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4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6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6459788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457200"/>
            <a:fld id="{98624D31-43A5-475A-80CF-332C9F6DCF35}" type="datetimeFigureOut">
              <a:rPr lang="en-US" smtClean="0"/>
              <a:pPr defTabSz="457200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59788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4572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6459788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457200"/>
            <a:fld id="{4FAB73BC-B049-4115-A692-8D63A059BFB8}" type="slidenum">
              <a:rPr lang="en-US" smtClean="0"/>
              <a:pPr defTabSz="45720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2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hyperlink" Target="http://www.kammerrecht.de/aktuelle-stellungnahmen.html" TargetMode="External"/><Relationship Id="rId5" Type="http://schemas.openxmlformats.org/officeDocument/2006/relationships/hyperlink" Target="http://www.euro.who.int/__data/assets/pdf_file/0011/303320/WHO_Health_2020_ger_for_web.pdf?ua=1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/>
              <a:t>Runder</a:t>
            </a:r>
            <a:r>
              <a:rPr lang="en-US" sz="6000" dirty="0" smtClean="0"/>
              <a:t> </a:t>
            </a:r>
            <a:r>
              <a:rPr lang="en-US" sz="6000" dirty="0" err="1" smtClean="0"/>
              <a:t>Tisch</a:t>
            </a:r>
            <a:r>
              <a:rPr lang="en-US" sz="6000" dirty="0" smtClean="0"/>
              <a:t> </a:t>
            </a:r>
            <a:r>
              <a:rPr lang="en-US" sz="6000" dirty="0" err="1" smtClean="0"/>
              <a:t>Hebammenkammer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5"/>
            <a:ext cx="7543800" cy="129042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30.09.2016</a:t>
            </a:r>
          </a:p>
          <a:p>
            <a:r>
              <a:rPr lang="en-US" dirty="0" err="1" smtClean="0"/>
              <a:t>Katholische</a:t>
            </a:r>
            <a:r>
              <a:rPr lang="en-US" dirty="0" smtClean="0"/>
              <a:t> </a:t>
            </a:r>
            <a:r>
              <a:rPr lang="en-US" dirty="0" err="1" smtClean="0"/>
              <a:t>Hochschule</a:t>
            </a:r>
            <a:r>
              <a:rPr lang="en-US" dirty="0" smtClean="0"/>
              <a:t> Mainz</a:t>
            </a:r>
          </a:p>
          <a:p>
            <a:r>
              <a:rPr lang="en-US" dirty="0" smtClean="0"/>
              <a:t>Michaela </a:t>
            </a:r>
            <a:r>
              <a:rPr lang="en-US" dirty="0"/>
              <a:t>Michel-Schuldt und Andrea </a:t>
            </a:r>
            <a:r>
              <a:rPr lang="en-US" dirty="0" err="1"/>
              <a:t>Villmar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45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Tagesordnung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1800" dirty="0">
                <a:solidFill>
                  <a:schemeClr val="tx1"/>
                </a:solidFill>
              </a:rPr>
              <a:t>10.00-10.15	Uhr	</a:t>
            </a:r>
            <a:r>
              <a:rPr lang="de-DE" sz="1800" dirty="0" smtClean="0">
                <a:solidFill>
                  <a:schemeClr val="tx1"/>
                </a:solidFill>
              </a:rPr>
              <a:t>Willkommen und Vorstellung</a:t>
            </a:r>
            <a:endParaRPr lang="de-DE" sz="1800" dirty="0">
              <a:solidFill>
                <a:schemeClr val="tx1"/>
              </a:solidFill>
            </a:endParaRPr>
          </a:p>
          <a:p>
            <a:r>
              <a:rPr lang="de-DE" sz="1800" dirty="0">
                <a:solidFill>
                  <a:schemeClr val="tx1"/>
                </a:solidFill>
              </a:rPr>
              <a:t>10.15-11.15	Uhr	</a:t>
            </a:r>
            <a:r>
              <a:rPr lang="de-DE" sz="1800" dirty="0" smtClean="0">
                <a:solidFill>
                  <a:schemeClr val="tx1"/>
                </a:solidFill>
              </a:rPr>
              <a:t>Einführung, Überblick und Ergebnisse </a:t>
            </a:r>
            <a:r>
              <a:rPr lang="de-DE" sz="1800" dirty="0">
                <a:solidFill>
                  <a:schemeClr val="tx1"/>
                </a:solidFill>
              </a:rPr>
              <a:t>des </a:t>
            </a:r>
            <a:r>
              <a:rPr lang="de-DE" sz="1800" dirty="0" smtClean="0">
                <a:solidFill>
                  <a:schemeClr val="tx1"/>
                </a:solidFill>
              </a:rPr>
              <a:t>				Workshops vom Hebammenkongress </a:t>
            </a:r>
            <a:r>
              <a:rPr lang="de-DE" sz="1800" dirty="0">
                <a:solidFill>
                  <a:schemeClr val="tx1"/>
                </a:solidFill>
              </a:rPr>
              <a:t>in HH</a:t>
            </a:r>
          </a:p>
          <a:p>
            <a:r>
              <a:rPr lang="de-DE" sz="1800" dirty="0">
                <a:solidFill>
                  <a:schemeClr val="tx1"/>
                </a:solidFill>
              </a:rPr>
              <a:t>11.15-12.00	Uhr	Vorstellung der </a:t>
            </a:r>
            <a:r>
              <a:rPr lang="de-DE" sz="1800" dirty="0" smtClean="0">
                <a:solidFill>
                  <a:schemeClr val="tx1"/>
                </a:solidFill>
              </a:rPr>
              <a:t>Pflegekammer Rheinland-Pfalz </a:t>
            </a:r>
            <a:r>
              <a:rPr lang="de-DE" sz="1800" dirty="0">
                <a:solidFill>
                  <a:schemeClr val="tx1"/>
                </a:solidFill>
              </a:rPr>
              <a:t>			</a:t>
            </a:r>
            <a:r>
              <a:rPr lang="de-DE" sz="1800" dirty="0" smtClean="0">
                <a:solidFill>
                  <a:schemeClr val="tx1"/>
                </a:solidFill>
              </a:rPr>
              <a:t>                  (</a:t>
            </a:r>
            <a:r>
              <a:rPr lang="de-DE" sz="1800" dirty="0">
                <a:solidFill>
                  <a:schemeClr val="tx1"/>
                </a:solidFill>
              </a:rPr>
              <a:t>Professorin Brigitte </a:t>
            </a:r>
            <a:r>
              <a:rPr lang="de-DE" sz="1800" dirty="0" err="1">
                <a:solidFill>
                  <a:schemeClr val="tx1"/>
                </a:solidFill>
              </a:rPr>
              <a:t>Anderl-Doliwa</a:t>
            </a:r>
            <a:r>
              <a:rPr lang="de-DE" sz="1800" dirty="0">
                <a:solidFill>
                  <a:schemeClr val="tx1"/>
                </a:solidFill>
              </a:rPr>
              <a:t>)</a:t>
            </a:r>
          </a:p>
          <a:p>
            <a:r>
              <a:rPr lang="de-DE" sz="1800" dirty="0">
                <a:solidFill>
                  <a:schemeClr val="tx1"/>
                </a:solidFill>
              </a:rPr>
              <a:t>12.00-12.30	Uhr	Mittagspause</a:t>
            </a:r>
          </a:p>
          <a:p>
            <a:r>
              <a:rPr lang="de-DE" sz="1800" dirty="0" smtClean="0">
                <a:solidFill>
                  <a:schemeClr val="tx1"/>
                </a:solidFill>
              </a:rPr>
              <a:t>12.30-12.45</a:t>
            </a:r>
            <a:r>
              <a:rPr lang="de-DE" sz="1800" dirty="0">
                <a:solidFill>
                  <a:schemeClr val="tx1"/>
                </a:solidFill>
              </a:rPr>
              <a:t>	Uhr 	</a:t>
            </a:r>
            <a:r>
              <a:rPr lang="de-DE" sz="1800" dirty="0" smtClean="0">
                <a:solidFill>
                  <a:schemeClr val="tx1"/>
                </a:solidFill>
              </a:rPr>
              <a:t>Hebammenregister Niederlande</a:t>
            </a:r>
          </a:p>
          <a:p>
            <a:r>
              <a:rPr lang="de-DE" sz="1800" dirty="0" smtClean="0">
                <a:solidFill>
                  <a:schemeClr val="tx1"/>
                </a:solidFill>
              </a:rPr>
              <a:t>12.45-13.30            Uhr           Bearbeitung der Themen</a:t>
            </a:r>
            <a:endParaRPr lang="de-DE" sz="1800" dirty="0">
              <a:solidFill>
                <a:schemeClr val="tx1"/>
              </a:solidFill>
            </a:endParaRPr>
          </a:p>
          <a:p>
            <a:r>
              <a:rPr lang="de-DE" sz="1800" dirty="0">
                <a:solidFill>
                  <a:schemeClr val="tx1"/>
                </a:solidFill>
              </a:rPr>
              <a:t>13.30-13.45	Uhr	Kaffeepause</a:t>
            </a:r>
          </a:p>
          <a:p>
            <a:r>
              <a:rPr lang="de-DE" sz="1800" dirty="0">
                <a:solidFill>
                  <a:schemeClr val="tx1"/>
                </a:solidFill>
              </a:rPr>
              <a:t>13.45-14.45	Uhr	Erstellung eines strategischen </a:t>
            </a:r>
            <a:r>
              <a:rPr lang="de-DE" sz="1800" dirty="0" smtClean="0">
                <a:solidFill>
                  <a:schemeClr val="tx1"/>
                </a:solidFill>
              </a:rPr>
              <a:t>Fahrplans</a:t>
            </a:r>
            <a:endParaRPr lang="de-DE" sz="1800" dirty="0">
              <a:solidFill>
                <a:schemeClr val="tx1"/>
              </a:solidFill>
            </a:endParaRPr>
          </a:p>
          <a:p>
            <a:r>
              <a:rPr lang="de-DE" sz="1800" dirty="0">
                <a:solidFill>
                  <a:schemeClr val="tx1"/>
                </a:solidFill>
              </a:rPr>
              <a:t>14.45-15.00	Uhr	Ausblick und Verabschiedung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3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Ziele für den heutigen Tag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2960" y="2636912"/>
            <a:ext cx="7543800" cy="3232182"/>
          </a:xfrm>
        </p:spPr>
        <p:txBody>
          <a:bodyPr/>
          <a:lstStyle/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Übersicht Berufskammer international, regional und national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Einblick in die Pflegekammer RLP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Bearbeitung von thematischen Aspekten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Austausch und Diskussion</a:t>
            </a:r>
            <a:endParaRPr lang="de-DE" sz="1900" dirty="0" smtClean="0"/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Arbeitsgruppe gründen 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endParaRPr lang="de-DE" sz="19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61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de-DE" sz="3600" dirty="0"/>
              <a:t>International Confederation of Midwives (ICM)</a:t>
            </a:r>
            <a:br>
              <a:rPr lang="en-US" altLang="de-DE" sz="3600" dirty="0"/>
            </a:br>
            <a:r>
              <a:rPr lang="en-US" altLang="de-DE" sz="2800" dirty="0"/>
              <a:t>Die </a:t>
            </a:r>
            <a:r>
              <a:rPr lang="en-US" altLang="de-DE" sz="2800" dirty="0" err="1"/>
              <a:t>drei</a:t>
            </a:r>
            <a:r>
              <a:rPr lang="en-US" altLang="de-DE" sz="2800" dirty="0"/>
              <a:t> </a:t>
            </a:r>
            <a:r>
              <a:rPr lang="en-US" altLang="de-DE" sz="2800" dirty="0" err="1"/>
              <a:t>Säulen</a:t>
            </a:r>
            <a:r>
              <a:rPr lang="en-US" altLang="de-DE" sz="2800" dirty="0"/>
              <a:t> des </a:t>
            </a:r>
            <a:r>
              <a:rPr lang="en-US" altLang="de-DE" sz="2800" dirty="0" err="1"/>
              <a:t>Hebammenwesens</a:t>
            </a:r>
            <a:r>
              <a:rPr lang="en-US" altLang="de-DE" sz="2800" dirty="0"/>
              <a:t> (three pillars)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830388" y="2133600"/>
            <a:ext cx="1438275" cy="39116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1pPr>
            <a:lvl2pPr marL="677863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2pPr>
            <a:lvl3pPr marL="990600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3pPr>
            <a:lvl4pPr marL="1303338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4pPr>
            <a:lvl5pPr marL="1616075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5pPr>
            <a:lvl6pPr marL="20732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6pPr>
            <a:lvl7pPr marL="25304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7pPr>
            <a:lvl8pPr marL="29876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8pPr>
            <a:lvl9pPr marL="34448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de-DE" sz="1700">
                <a:solidFill>
                  <a:srgbClr val="4D4D4D"/>
                </a:solidFill>
                <a:ea typeface="ＭＳ Ｐゴシック" charset="-128"/>
                <a:cs typeface="Hoefler Text" charset="0"/>
              </a:rPr>
              <a:t>Ausbildung</a:t>
            </a: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3652838" y="2133600"/>
            <a:ext cx="1436687" cy="3911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1pPr>
            <a:lvl2pPr marL="677863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2pPr>
            <a:lvl3pPr marL="990600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3pPr>
            <a:lvl4pPr marL="1303338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4pPr>
            <a:lvl5pPr marL="1616075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5pPr>
            <a:lvl6pPr marL="20732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6pPr>
            <a:lvl7pPr marL="25304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7pPr>
            <a:lvl8pPr marL="29876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8pPr>
            <a:lvl9pPr marL="34448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de-DE" sz="1700">
                <a:solidFill>
                  <a:srgbClr val="4D4D4D"/>
                </a:solidFill>
                <a:ea typeface="ＭＳ Ｐゴシック" charset="-128"/>
                <a:cs typeface="Hoefler Text" charset="0"/>
              </a:rPr>
              <a:t>Regulierung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5473700" y="2133600"/>
            <a:ext cx="1438275" cy="3911600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1pPr>
            <a:lvl2pPr marL="677863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2pPr>
            <a:lvl3pPr marL="990600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3pPr>
            <a:lvl4pPr marL="1303338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4pPr>
            <a:lvl5pPr marL="1616075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5pPr>
            <a:lvl6pPr marL="20732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6pPr>
            <a:lvl7pPr marL="25304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7pPr>
            <a:lvl8pPr marL="29876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8pPr>
            <a:lvl9pPr marL="34448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de-DE" sz="1700">
                <a:solidFill>
                  <a:srgbClr val="4D4D4D"/>
                </a:solidFill>
                <a:ea typeface="ＭＳ Ｐゴシック" charset="-128"/>
                <a:cs typeface="Hoefler Text" charset="0"/>
              </a:rPr>
              <a:t>Verband</a:t>
            </a:r>
          </a:p>
        </p:txBody>
      </p:sp>
      <p:sp>
        <p:nvSpPr>
          <p:cNvPr id="7" name="Oval 5"/>
          <p:cNvSpPr>
            <a:spLocks/>
          </p:cNvSpPr>
          <p:nvPr/>
        </p:nvSpPr>
        <p:spPr bwMode="auto">
          <a:xfrm>
            <a:off x="3581400" y="2027238"/>
            <a:ext cx="1579563" cy="4133850"/>
          </a:xfrm>
          <a:prstGeom prst="ellipse">
            <a:avLst/>
          </a:prstGeom>
          <a:noFill/>
          <a:ln w="101600">
            <a:solidFill>
              <a:srgbClr val="A40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de-DE" altLang="de-DE" sz="2500">
              <a:solidFill>
                <a:srgbClr val="595650"/>
              </a:solidFill>
              <a:latin typeface="Hoefler Text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4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ICM - </a:t>
            </a:r>
            <a:r>
              <a:rPr lang="en-US" altLang="de-DE" dirty="0" err="1"/>
              <a:t>Dokumente</a:t>
            </a:r>
            <a:r>
              <a:rPr lang="en-US" altLang="de-DE" dirty="0"/>
              <a:t> </a:t>
            </a:r>
            <a:r>
              <a:rPr lang="en-US" altLang="de-DE" dirty="0" err="1"/>
              <a:t>Regulierung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1969"/>
              </a:spcBef>
              <a:buNone/>
              <a:defRPr/>
            </a:pPr>
            <a:r>
              <a:rPr lang="en-US" altLang="de-DE" b="1" dirty="0"/>
              <a:t>Global Standards for Midwifery Regulation (2011)</a:t>
            </a:r>
            <a:endParaRPr lang="en-US" altLang="de-DE" dirty="0"/>
          </a:p>
          <a:p>
            <a:pPr marL="0" indent="0">
              <a:spcBef>
                <a:spcPts val="783"/>
              </a:spcBef>
              <a:buNone/>
              <a:defRPr/>
            </a:pPr>
            <a:r>
              <a:rPr lang="en-US" altLang="de-DE" dirty="0"/>
              <a:t>Determine who may use the </a:t>
            </a:r>
            <a:r>
              <a:rPr lang="en-US" altLang="de-DE" b="1" dirty="0"/>
              <a:t>title of midwife</a:t>
            </a:r>
            <a:r>
              <a:rPr lang="en-US" altLang="de-DE" dirty="0"/>
              <a:t>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Describe the </a:t>
            </a:r>
            <a:r>
              <a:rPr lang="en-US" altLang="de-DE" b="1" dirty="0"/>
              <a:t>scope of practice of a midwife</a:t>
            </a:r>
            <a:r>
              <a:rPr lang="en-US" altLang="de-DE" dirty="0"/>
              <a:t> consistent with the ICM definition of a </a:t>
            </a:r>
            <a:br>
              <a:rPr lang="en-US" altLang="de-DE" dirty="0"/>
            </a:br>
            <a:r>
              <a:rPr lang="en-US" altLang="de-DE" dirty="0"/>
              <a:t>midwife;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Ensure that midwives enter the </a:t>
            </a:r>
            <a:r>
              <a:rPr lang="en-US" altLang="de-DE" b="1" dirty="0"/>
              <a:t>register</a:t>
            </a:r>
            <a:r>
              <a:rPr lang="en-US" altLang="de-DE" dirty="0"/>
              <a:t> following education consistent with the ICM </a:t>
            </a:r>
            <a:br>
              <a:rPr lang="en-US" altLang="de-DE" dirty="0"/>
            </a:br>
            <a:r>
              <a:rPr lang="en-US" altLang="de-DE" dirty="0"/>
              <a:t>Global Standards for Midwifery Education (2011);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Ensure that midwives enter the register able to demonstrate the ICM Essential </a:t>
            </a:r>
            <a:br>
              <a:rPr lang="en-US" altLang="de-DE" dirty="0"/>
            </a:br>
            <a:r>
              <a:rPr lang="en-US" altLang="de-DE" dirty="0"/>
              <a:t>Competencies for Basic Midwifery Practice (2011);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Ensure that midwives are able to </a:t>
            </a:r>
            <a:r>
              <a:rPr lang="en-US" altLang="de-DE" b="1" dirty="0" err="1"/>
              <a:t>practise</a:t>
            </a:r>
            <a:r>
              <a:rPr lang="en-US" altLang="de-DE" b="1" dirty="0"/>
              <a:t> autonomously</a:t>
            </a:r>
            <a:r>
              <a:rPr lang="en-US" altLang="de-DE" dirty="0"/>
              <a:t> within their prescribed scope </a:t>
            </a:r>
            <a:br>
              <a:rPr lang="en-US" altLang="de-DE" dirty="0"/>
            </a:br>
            <a:r>
              <a:rPr lang="en-US" altLang="de-DE" dirty="0"/>
              <a:t>of practice;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Ensure that midwives demonstrate continuing competence to </a:t>
            </a:r>
            <a:r>
              <a:rPr lang="en-US" altLang="de-DE" dirty="0" err="1"/>
              <a:t>practise</a:t>
            </a:r>
            <a:r>
              <a:rPr lang="en-US" altLang="de-DE" dirty="0"/>
              <a:t>;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b="1" dirty="0"/>
              <a:t>Ensure that midwives and women (as users of midwifery services) are part of the governance of midwifery regulatory bodies; </a:t>
            </a:r>
            <a:r>
              <a:rPr lang="en-US" altLang="de-DE" dirty="0"/>
              <a:t>and. </a:t>
            </a:r>
          </a:p>
          <a:p>
            <a:pPr marL="401801" indent="-401801">
              <a:spcBef>
                <a:spcPts val="783"/>
              </a:spcBef>
              <a:buBlip>
                <a:blip r:embed="rId2"/>
              </a:buBlip>
              <a:defRPr/>
            </a:pPr>
            <a:r>
              <a:rPr lang="en-US" altLang="de-DE" dirty="0"/>
              <a:t>Ensure </a:t>
            </a:r>
            <a:r>
              <a:rPr lang="en-US" altLang="de-DE" b="1" dirty="0"/>
              <a:t>public safety</a:t>
            </a:r>
            <a:r>
              <a:rPr lang="en-US" altLang="de-DE" dirty="0"/>
              <a:t> through the provision of a competent and autonomous midwifery workforce.</a:t>
            </a:r>
          </a:p>
          <a:p>
            <a:endParaRPr lang="en-US" dirty="0"/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17886" y="4077072"/>
            <a:ext cx="8823325" cy="1349375"/>
            <a:chOff x="0" y="0"/>
            <a:chExt cx="7904" cy="1208"/>
          </a:xfrm>
        </p:grpSpPr>
        <p:sp>
          <p:nvSpPr>
            <p:cNvPr id="5" name="Oval 3"/>
            <p:cNvSpPr>
              <a:spLocks/>
            </p:cNvSpPr>
            <p:nvPr/>
          </p:nvSpPr>
          <p:spPr bwMode="auto">
            <a:xfrm>
              <a:off x="32" y="32"/>
              <a:ext cx="7840" cy="1144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de-DE" altLang="de-DE" sz="2500">
                <a:solidFill>
                  <a:srgbClr val="595650"/>
                </a:solidFill>
                <a:latin typeface="Hoefler Text" charset="0"/>
                <a:sym typeface="Hoefler Text" charset="0"/>
              </a:endParaRPr>
            </a:p>
          </p:txBody>
        </p:sp>
        <p:pic>
          <p:nvPicPr>
            <p:cNvPr id="6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04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AutoShape 6"/>
          <p:cNvSpPr>
            <a:spLocks/>
          </p:cNvSpPr>
          <p:nvPr/>
        </p:nvSpPr>
        <p:spPr bwMode="auto">
          <a:xfrm>
            <a:off x="1666792" y="2564904"/>
            <a:ext cx="7358062" cy="1651000"/>
          </a:xfrm>
          <a:prstGeom prst="wedgeEllipseCallout">
            <a:avLst>
              <a:gd name="adj1" fmla="val -50477"/>
              <a:gd name="adj2" fmla="val 69671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1pPr>
            <a:lvl2pPr marL="677863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2pPr>
            <a:lvl3pPr marL="990600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3pPr>
            <a:lvl4pPr marL="1303338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4pPr>
            <a:lvl5pPr marL="1616075" indent="-401638">
              <a:spcBef>
                <a:spcPts val="1975"/>
              </a:spcBef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5pPr>
            <a:lvl6pPr marL="20732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6pPr>
            <a:lvl7pPr marL="25304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7pPr>
            <a:lvl8pPr marL="29876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8pPr>
            <a:lvl9pPr marL="3444875" indent="-401638" eaLnBrk="0" fontAlgn="base" hangingPunct="0">
              <a:spcBef>
                <a:spcPts val="1975"/>
              </a:spcBef>
              <a:spcAft>
                <a:spcPct val="0"/>
              </a:spcAft>
              <a:buSzPct val="124000"/>
              <a:buChar char="•"/>
              <a:defRPr sz="2500">
                <a:solidFill>
                  <a:srgbClr val="4B4B4B"/>
                </a:solidFill>
                <a:latin typeface="Hoefler Text" charset="0"/>
                <a:ea typeface="Songti SC Regular" charset="-122"/>
                <a:cs typeface="Songti SC Regular" charset="-122"/>
                <a:sym typeface="Hoefler Text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Gewährleistung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,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dass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Hebammen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und Frauen (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als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Nutzerinnen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von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Hebammenleistungen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)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Teil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der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Führungsstruktur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von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Organen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zur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Reguliergung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des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Hebammenberufs</a:t>
            </a:r>
            <a:r>
              <a:rPr lang="en-US" altLang="de-DE" sz="1700" dirty="0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 </a:t>
            </a:r>
            <a:r>
              <a:rPr lang="en-US" altLang="de-DE" sz="1700" dirty="0" err="1">
                <a:solidFill>
                  <a:srgbClr val="FFFFFF"/>
                </a:solidFill>
                <a:ea typeface="ＭＳ Ｐゴシック" charset="-128"/>
                <a:cs typeface="Hoefler Text" charset="0"/>
              </a:rPr>
              <a:t>sind</a:t>
            </a:r>
            <a:endParaRPr lang="en-US" altLang="de-DE" sz="1700" dirty="0">
              <a:solidFill>
                <a:srgbClr val="FFFFFF"/>
              </a:solidFill>
              <a:ea typeface="ＭＳ Ｐゴシック" charset="-128"/>
              <a:cs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1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ICM Global Standards for Midwifery Regulation (2011) </a:t>
            </a:r>
            <a:r>
              <a:rPr lang="en-US" sz="4000" dirty="0" err="1" smtClean="0"/>
              <a:t>Hauptfunktionen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1801" indent="-401801">
              <a:spcBef>
                <a:spcPts val="1969"/>
              </a:spcBef>
              <a:buBlip>
                <a:blip r:embed="rId2"/>
              </a:buBlip>
              <a:defRPr/>
            </a:pPr>
            <a:r>
              <a:rPr lang="en-US" altLang="de-DE" dirty="0">
                <a:solidFill>
                  <a:schemeClr val="tx1"/>
                </a:solidFill>
              </a:rPr>
              <a:t>Scope of Practice (</a:t>
            </a:r>
            <a:r>
              <a:rPr lang="en-US" altLang="de-DE" dirty="0" err="1">
                <a:solidFill>
                  <a:schemeClr val="tx1"/>
                </a:solidFill>
              </a:rPr>
              <a:t>Bsp</a:t>
            </a:r>
            <a:r>
              <a:rPr lang="en-US" altLang="de-DE" dirty="0">
                <a:solidFill>
                  <a:schemeClr val="tx1"/>
                </a:solidFill>
              </a:rPr>
              <a:t>. </a:t>
            </a:r>
            <a:r>
              <a:rPr lang="en-US" altLang="de-DE" dirty="0" err="1">
                <a:solidFill>
                  <a:schemeClr val="tx1"/>
                </a:solidFill>
              </a:rPr>
              <a:t>Hebammengesetz</a:t>
            </a:r>
            <a:r>
              <a:rPr lang="en-US" altLang="de-DE" dirty="0">
                <a:solidFill>
                  <a:schemeClr val="tx1"/>
                </a:solidFill>
              </a:rPr>
              <a:t>)</a:t>
            </a:r>
          </a:p>
          <a:p>
            <a:pPr marL="401801" indent="-401801">
              <a:spcBef>
                <a:spcPts val="1609"/>
              </a:spcBef>
              <a:buBlip>
                <a:blip r:embed="rId2"/>
              </a:buBlip>
              <a:defRPr/>
            </a:pPr>
            <a:r>
              <a:rPr lang="en-US" altLang="de-DE" dirty="0" err="1">
                <a:solidFill>
                  <a:schemeClr val="tx1"/>
                </a:solidFill>
              </a:rPr>
              <a:t>Berufsausbildung</a:t>
            </a:r>
            <a:endParaRPr lang="en-US" altLang="de-DE" dirty="0">
              <a:solidFill>
                <a:schemeClr val="tx1"/>
              </a:solidFill>
            </a:endParaRPr>
          </a:p>
          <a:p>
            <a:pPr marL="401801" indent="-401801">
              <a:spcBef>
                <a:spcPts val="1609"/>
              </a:spcBef>
              <a:buBlip>
                <a:blip r:embed="rId2"/>
              </a:buBlip>
              <a:defRPr/>
            </a:pPr>
            <a:r>
              <a:rPr lang="en-US" altLang="de-DE" dirty="0" err="1">
                <a:solidFill>
                  <a:schemeClr val="tx1"/>
                </a:solidFill>
              </a:rPr>
              <a:t>Registrierung</a:t>
            </a:r>
            <a:endParaRPr lang="en-US" altLang="de-DE" dirty="0">
              <a:solidFill>
                <a:schemeClr val="tx1"/>
              </a:solidFill>
            </a:endParaRPr>
          </a:p>
          <a:p>
            <a:pPr marL="401801" indent="-401801">
              <a:spcBef>
                <a:spcPts val="1609"/>
              </a:spcBef>
              <a:buBlip>
                <a:blip r:embed="rId2"/>
              </a:buBlip>
              <a:defRPr/>
            </a:pPr>
            <a:r>
              <a:rPr lang="en-US" altLang="de-DE" dirty="0">
                <a:solidFill>
                  <a:schemeClr val="tx1"/>
                </a:solidFill>
              </a:rPr>
              <a:t>Re-</a:t>
            </a:r>
            <a:r>
              <a:rPr lang="en-US" altLang="de-DE" dirty="0" err="1">
                <a:solidFill>
                  <a:schemeClr val="tx1"/>
                </a:solidFill>
              </a:rPr>
              <a:t>Lizensierung</a:t>
            </a:r>
            <a:r>
              <a:rPr lang="en-US" altLang="de-DE" dirty="0">
                <a:solidFill>
                  <a:schemeClr val="tx1"/>
                </a:solidFill>
              </a:rPr>
              <a:t>, </a:t>
            </a:r>
            <a:r>
              <a:rPr lang="en-US" altLang="de-DE" dirty="0" err="1">
                <a:solidFill>
                  <a:schemeClr val="tx1"/>
                </a:solidFill>
              </a:rPr>
              <a:t>Erhalt</a:t>
            </a:r>
            <a:r>
              <a:rPr lang="en-US" altLang="de-DE" dirty="0">
                <a:solidFill>
                  <a:schemeClr val="tx1"/>
                </a:solidFill>
              </a:rPr>
              <a:t> und </a:t>
            </a:r>
            <a:r>
              <a:rPr lang="en-US" altLang="de-DE" dirty="0" err="1">
                <a:solidFill>
                  <a:schemeClr val="tx1"/>
                </a:solidFill>
              </a:rPr>
              <a:t>Erweiterung</a:t>
            </a:r>
            <a:r>
              <a:rPr lang="en-US" altLang="de-DE" dirty="0">
                <a:solidFill>
                  <a:schemeClr val="tx1"/>
                </a:solidFill>
              </a:rPr>
              <a:t> der </a:t>
            </a:r>
            <a:r>
              <a:rPr lang="en-US" altLang="de-DE" dirty="0" err="1">
                <a:solidFill>
                  <a:schemeClr val="tx1"/>
                </a:solidFill>
              </a:rPr>
              <a:t>Kompetenz</a:t>
            </a:r>
            <a:endParaRPr lang="en-US" altLang="de-DE" dirty="0">
              <a:solidFill>
                <a:schemeClr val="tx1"/>
              </a:solidFill>
            </a:endParaRPr>
          </a:p>
          <a:p>
            <a:pPr marL="401801" indent="-401801">
              <a:spcBef>
                <a:spcPts val="1609"/>
              </a:spcBef>
              <a:buBlip>
                <a:blip r:embed="rId2"/>
              </a:buBlip>
              <a:defRPr/>
            </a:pPr>
            <a:r>
              <a:rPr lang="en-US" altLang="de-DE" dirty="0" err="1">
                <a:solidFill>
                  <a:schemeClr val="tx1"/>
                </a:solidFill>
              </a:rPr>
              <a:t>Beschwerdesystem</a:t>
            </a:r>
            <a:r>
              <a:rPr lang="en-US" altLang="de-DE" dirty="0">
                <a:solidFill>
                  <a:schemeClr val="tx1"/>
                </a:solidFill>
              </a:rPr>
              <a:t> und </a:t>
            </a:r>
            <a:r>
              <a:rPr lang="en-US" altLang="de-DE" dirty="0" err="1">
                <a:solidFill>
                  <a:schemeClr val="tx1"/>
                </a:solidFill>
              </a:rPr>
              <a:t>Ahndung</a:t>
            </a:r>
            <a:r>
              <a:rPr lang="en-US" altLang="de-DE" dirty="0">
                <a:solidFill>
                  <a:schemeClr val="tx1"/>
                </a:solidFill>
              </a:rPr>
              <a:t> (</a:t>
            </a:r>
            <a:r>
              <a:rPr lang="en-US" altLang="de-DE" dirty="0" err="1">
                <a:solidFill>
                  <a:schemeClr val="tx1"/>
                </a:solidFill>
              </a:rPr>
              <a:t>Sanktionen</a:t>
            </a:r>
            <a:r>
              <a:rPr lang="en-US" altLang="de-DE" dirty="0">
                <a:solidFill>
                  <a:schemeClr val="tx1"/>
                </a:solidFill>
              </a:rPr>
              <a:t>)</a:t>
            </a:r>
          </a:p>
          <a:p>
            <a:pPr marL="401801" indent="-401801">
              <a:spcBef>
                <a:spcPts val="1609"/>
              </a:spcBef>
              <a:buBlip>
                <a:blip r:embed="rId2"/>
              </a:buBlip>
              <a:defRPr/>
            </a:pPr>
            <a:r>
              <a:rPr lang="en-US" altLang="de-DE" dirty="0">
                <a:solidFill>
                  <a:schemeClr val="tx1"/>
                </a:solidFill>
              </a:rPr>
              <a:t>Code of Conduct (</a:t>
            </a:r>
            <a:r>
              <a:rPr lang="en-US" altLang="de-DE" dirty="0" err="1">
                <a:solidFill>
                  <a:schemeClr val="tx1"/>
                </a:solidFill>
              </a:rPr>
              <a:t>Berufsordnung</a:t>
            </a:r>
            <a:r>
              <a:rPr lang="en-US" altLang="de-DE" dirty="0">
                <a:solidFill>
                  <a:schemeClr val="tx1"/>
                </a:solidFill>
              </a:rPr>
              <a:t>) und </a:t>
            </a:r>
            <a:r>
              <a:rPr lang="en-US" altLang="de-DE" dirty="0" err="1" smtClean="0">
                <a:solidFill>
                  <a:schemeClr val="tx1"/>
                </a:solidFill>
              </a:rPr>
              <a:t>Berufsethik</a:t>
            </a:r>
            <a:endParaRPr lang="en-US" alt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6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de-DE" sz="2800" dirty="0" err="1"/>
              <a:t>Weltgesundheitsorganisation</a:t>
            </a:r>
            <a:r>
              <a:rPr lang="en-US" altLang="de-DE" sz="2800" dirty="0"/>
              <a:t> </a:t>
            </a:r>
            <a:r>
              <a:rPr lang="en-US" altLang="de-DE" sz="2800" dirty="0" err="1" smtClean="0"/>
              <a:t>fu</a:t>
            </a:r>
            <a:r>
              <a:rPr lang="en-US" altLang="de-DE" sz="2800" dirty="0" err="1"/>
              <a:t>̈r</a:t>
            </a:r>
            <a:r>
              <a:rPr lang="en-US" altLang="de-DE" sz="2800" dirty="0"/>
              <a:t> das </a:t>
            </a:r>
            <a:r>
              <a:rPr lang="en-US" altLang="de-DE" sz="2800" dirty="0" err="1"/>
              <a:t>Pflege</a:t>
            </a:r>
            <a:r>
              <a:rPr lang="en-US" altLang="de-DE" sz="2800" dirty="0"/>
              <a:t>- und </a:t>
            </a:r>
            <a:r>
              <a:rPr lang="en-US" altLang="de-DE" sz="2800" dirty="0" err="1"/>
              <a:t>Hebammenwesen</a:t>
            </a:r>
            <a:r>
              <a:rPr lang="en-US" altLang="de-DE" sz="2800" dirty="0"/>
              <a:t> in der </a:t>
            </a:r>
            <a:r>
              <a:rPr lang="en-US" altLang="de-DE" sz="2800" dirty="0" err="1"/>
              <a:t>Europäischen</a:t>
            </a:r>
            <a:r>
              <a:rPr lang="en-US" altLang="de-DE" sz="2800" dirty="0"/>
              <a:t> Region </a:t>
            </a:r>
            <a:r>
              <a:rPr lang="en-US" altLang="de-DE" sz="2800" dirty="0" err="1"/>
              <a:t>im</a:t>
            </a:r>
            <a:r>
              <a:rPr lang="en-US" altLang="de-DE" sz="2800" dirty="0"/>
              <a:t> </a:t>
            </a:r>
            <a:r>
              <a:rPr lang="en-US" altLang="de-DE" sz="2800" dirty="0" err="1"/>
              <a:t>Einklang</a:t>
            </a:r>
            <a:r>
              <a:rPr lang="en-US" altLang="de-DE" sz="2800" dirty="0"/>
              <a:t> </a:t>
            </a:r>
            <a:r>
              <a:rPr lang="en-US" altLang="de-DE" sz="2800" dirty="0" err="1"/>
              <a:t>mit</a:t>
            </a:r>
            <a:r>
              <a:rPr lang="en-US" altLang="de-DE" sz="2800" dirty="0"/>
              <a:t> den </a:t>
            </a:r>
            <a:r>
              <a:rPr lang="en-US" altLang="de-DE" sz="2800" dirty="0" err="1"/>
              <a:t>Zielen</a:t>
            </a:r>
            <a:r>
              <a:rPr lang="en-US" altLang="de-DE" sz="2800" dirty="0"/>
              <a:t> von „Gesundheit 2020“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altLang="de-DE" b="1" dirty="0" err="1"/>
              <a:t>Regulierung</a:t>
            </a:r>
            <a:r>
              <a:rPr lang="en-US" altLang="de-DE" b="1" dirty="0"/>
              <a:t> </a:t>
            </a:r>
            <a:r>
              <a:rPr lang="en-US" altLang="de-DE" b="1" dirty="0" err="1"/>
              <a:t>Zielsetzung</a:t>
            </a:r>
            <a:r>
              <a:rPr lang="en-US" altLang="de-DE" b="1" dirty="0"/>
              <a:t> 9: </a:t>
            </a:r>
            <a:r>
              <a:rPr lang="en-US" altLang="de-DE" b="1" dirty="0" err="1"/>
              <a:t>Sicherstellen</a:t>
            </a:r>
            <a:r>
              <a:rPr lang="en-US" altLang="de-DE" b="1" dirty="0"/>
              <a:t>, </a:t>
            </a:r>
            <a:r>
              <a:rPr lang="en-US" altLang="de-DE" b="1" dirty="0" err="1"/>
              <a:t>dass</a:t>
            </a:r>
            <a:r>
              <a:rPr lang="en-US" altLang="de-DE" b="1" dirty="0"/>
              <a:t> die </a:t>
            </a:r>
            <a:r>
              <a:rPr lang="en-US" altLang="de-DE" b="1" dirty="0" err="1"/>
              <a:t>Definitionen</a:t>
            </a:r>
            <a:r>
              <a:rPr lang="en-US" altLang="de-DE" b="1" dirty="0"/>
              <a:t> von </a:t>
            </a:r>
            <a:r>
              <a:rPr lang="en-US" altLang="de-DE" b="1" dirty="0" err="1"/>
              <a:t>Pflege</a:t>
            </a:r>
            <a:r>
              <a:rPr lang="en-US" altLang="de-DE" b="1" dirty="0"/>
              <a:t> und </a:t>
            </a:r>
            <a:r>
              <a:rPr lang="en-US" altLang="de-DE" b="1" dirty="0" err="1"/>
              <a:t>Hebammenkunde</a:t>
            </a:r>
            <a:r>
              <a:rPr lang="en-US" altLang="de-DE" b="1" dirty="0"/>
              <a:t> </a:t>
            </a:r>
            <a:r>
              <a:rPr lang="en-US" altLang="de-DE" b="1" dirty="0" err="1"/>
              <a:t>gesetzlich</a:t>
            </a:r>
            <a:r>
              <a:rPr lang="en-US" altLang="de-DE" b="1" dirty="0"/>
              <a:t> </a:t>
            </a:r>
            <a:r>
              <a:rPr lang="en-US" altLang="de-DE" b="1" dirty="0" err="1"/>
              <a:t>verankert</a:t>
            </a:r>
            <a:r>
              <a:rPr lang="en-US" altLang="de-DE" b="1" dirty="0"/>
              <a:t> </a:t>
            </a:r>
            <a:r>
              <a:rPr lang="en-US" altLang="de-DE" b="1" dirty="0" err="1"/>
              <a:t>sind</a:t>
            </a:r>
            <a:r>
              <a:rPr lang="en-US" altLang="de-DE" b="1" dirty="0"/>
              <a:t> und </a:t>
            </a:r>
            <a:r>
              <a:rPr lang="en-US" altLang="de-DE" b="1" dirty="0" err="1"/>
              <a:t>Mechanismen</a:t>
            </a:r>
            <a:r>
              <a:rPr lang="en-US" altLang="de-DE" b="1" dirty="0"/>
              <a:t> </a:t>
            </a:r>
            <a:r>
              <a:rPr lang="en-US" altLang="de-DE" b="1" dirty="0" err="1"/>
              <a:t>zum</a:t>
            </a:r>
            <a:r>
              <a:rPr lang="en-US" altLang="de-DE" b="1" dirty="0"/>
              <a:t> Schutz der </a:t>
            </a:r>
            <a:r>
              <a:rPr lang="en-US" altLang="de-DE" b="1" dirty="0" err="1"/>
              <a:t>Öffentlichkeit</a:t>
            </a:r>
            <a:r>
              <a:rPr lang="en-US" altLang="de-DE" b="1" dirty="0"/>
              <a:t> </a:t>
            </a:r>
            <a:r>
              <a:rPr lang="en-US" altLang="de-DE" b="1" dirty="0" err="1"/>
              <a:t>etabliert</a:t>
            </a:r>
            <a:r>
              <a:rPr lang="en-US" altLang="de-DE" b="1" dirty="0"/>
              <a:t> </a:t>
            </a:r>
            <a:r>
              <a:rPr lang="en-US" altLang="de-DE" b="1" dirty="0" err="1"/>
              <a:t>sind</a:t>
            </a:r>
            <a:r>
              <a:rPr lang="en-US" altLang="de-DE" dirty="0"/>
              <a:t>. </a:t>
            </a:r>
          </a:p>
          <a:p>
            <a:pPr>
              <a:spcBef>
                <a:spcPts val="988"/>
              </a:spcBef>
              <a:buBlip>
                <a:blip r:embed="rId2"/>
              </a:buBlip>
            </a:pPr>
            <a:r>
              <a:rPr lang="en-US" altLang="de-DE" dirty="0"/>
              <a:t>Dies </a:t>
            </a:r>
            <a:r>
              <a:rPr lang="en-US" altLang="de-DE" dirty="0" err="1"/>
              <a:t>sollte</a:t>
            </a:r>
            <a:r>
              <a:rPr lang="en-US" altLang="de-DE" dirty="0"/>
              <a:t> </a:t>
            </a:r>
            <a:r>
              <a:rPr lang="en-US" altLang="de-DE" dirty="0" err="1"/>
              <a:t>umfassen</a:t>
            </a:r>
            <a:r>
              <a:rPr lang="en-US" altLang="de-DE" dirty="0"/>
              <a:t>, </a:t>
            </a:r>
            <a:r>
              <a:rPr lang="en-US" altLang="de-DE" b="1" dirty="0" err="1"/>
              <a:t>Regulierungsorgane</a:t>
            </a:r>
            <a:r>
              <a:rPr lang="en-US" altLang="de-DE" b="1" dirty="0"/>
              <a:t> </a:t>
            </a:r>
            <a:r>
              <a:rPr lang="en-US" altLang="de-DE" b="1" dirty="0" err="1"/>
              <a:t>zu</a:t>
            </a:r>
            <a:r>
              <a:rPr lang="en-US" altLang="de-DE" b="1" dirty="0"/>
              <a:t> </a:t>
            </a:r>
            <a:r>
              <a:rPr lang="en-US" altLang="de-DE" b="1" dirty="0" err="1"/>
              <a:t>etablieren</a:t>
            </a:r>
            <a:r>
              <a:rPr lang="en-US" altLang="de-DE" dirty="0"/>
              <a:t>, die </a:t>
            </a:r>
            <a:r>
              <a:rPr lang="en-US" altLang="de-DE" dirty="0" err="1"/>
              <a:t>für</a:t>
            </a:r>
            <a:r>
              <a:rPr lang="en-US" altLang="de-DE" dirty="0"/>
              <a:t> die </a:t>
            </a:r>
            <a:r>
              <a:rPr lang="en-US" altLang="de-DE" b="1" dirty="0" err="1"/>
              <a:t>Führung</a:t>
            </a:r>
            <a:r>
              <a:rPr lang="en-US" altLang="de-DE" b="1" dirty="0"/>
              <a:t> von </a:t>
            </a:r>
            <a:r>
              <a:rPr lang="en-US" altLang="de-DE" b="1" dirty="0" err="1"/>
              <a:t>Berufsregistern</a:t>
            </a:r>
            <a:r>
              <a:rPr lang="en-US" altLang="de-DE" b="1" dirty="0"/>
              <a:t> </a:t>
            </a:r>
            <a:r>
              <a:rPr lang="en-US" altLang="de-DE" dirty="0" err="1"/>
              <a:t>zuständig</a:t>
            </a:r>
            <a:r>
              <a:rPr lang="en-US" altLang="de-DE" dirty="0"/>
              <a:t> </a:t>
            </a:r>
            <a:r>
              <a:rPr lang="en-US" altLang="de-DE" dirty="0" err="1"/>
              <a:t>sind</a:t>
            </a:r>
            <a:r>
              <a:rPr lang="en-US" altLang="de-DE" dirty="0"/>
              <a:t>, und </a:t>
            </a:r>
            <a:r>
              <a:rPr lang="en-US" altLang="de-DE" dirty="0" err="1"/>
              <a:t>deren</a:t>
            </a:r>
            <a:r>
              <a:rPr lang="en-US" altLang="de-DE" dirty="0"/>
              <a:t> </a:t>
            </a:r>
            <a:r>
              <a:rPr lang="en-US" altLang="de-DE" dirty="0" err="1"/>
              <a:t>Aufgaben</a:t>
            </a:r>
            <a:r>
              <a:rPr lang="en-US" altLang="de-DE" dirty="0"/>
              <a:t> </a:t>
            </a:r>
            <a:r>
              <a:rPr lang="en-US" altLang="de-DE" dirty="0" err="1"/>
              <a:t>zu</a:t>
            </a:r>
            <a:r>
              <a:rPr lang="en-US" altLang="de-DE" dirty="0"/>
              <a:t> </a:t>
            </a:r>
            <a:r>
              <a:rPr lang="en-US" altLang="de-DE" dirty="0" err="1"/>
              <a:t>bestimmen</a:t>
            </a:r>
            <a:r>
              <a:rPr lang="en-US" altLang="de-DE" dirty="0"/>
              <a:t>, die </a:t>
            </a:r>
            <a:r>
              <a:rPr lang="en-US" altLang="de-DE" b="1" dirty="0" err="1"/>
              <a:t>Voraussetzungen</a:t>
            </a:r>
            <a:r>
              <a:rPr lang="en-US" altLang="de-DE" b="1" dirty="0"/>
              <a:t> </a:t>
            </a:r>
            <a:r>
              <a:rPr lang="en-US" altLang="de-DE" b="1" dirty="0" err="1"/>
              <a:t>für</a:t>
            </a:r>
            <a:r>
              <a:rPr lang="en-US" altLang="de-DE" b="1" dirty="0"/>
              <a:t> die </a:t>
            </a:r>
            <a:r>
              <a:rPr lang="en-US" altLang="de-DE" b="1" dirty="0" err="1"/>
              <a:t>Ausübung</a:t>
            </a:r>
            <a:r>
              <a:rPr lang="en-US" altLang="de-DE" b="1" dirty="0"/>
              <a:t> des </a:t>
            </a:r>
            <a:r>
              <a:rPr lang="en-US" altLang="de-DE" b="1" dirty="0" err="1"/>
              <a:t>Berufs</a:t>
            </a:r>
            <a:r>
              <a:rPr lang="en-US" altLang="de-DE" dirty="0"/>
              <a:t> </a:t>
            </a:r>
            <a:r>
              <a:rPr lang="en-US" altLang="de-DE" dirty="0" err="1"/>
              <a:t>festzulegen</a:t>
            </a:r>
            <a:r>
              <a:rPr lang="en-US" altLang="de-DE" dirty="0"/>
              <a:t>, </a:t>
            </a:r>
            <a:r>
              <a:rPr lang="en-US" altLang="de-DE" b="1" dirty="0" err="1"/>
              <a:t>Verhaltenskodexe</a:t>
            </a:r>
            <a:r>
              <a:rPr lang="en-US" altLang="de-DE" dirty="0"/>
              <a:t> </a:t>
            </a:r>
            <a:r>
              <a:rPr lang="en-US" altLang="de-DE" dirty="0" err="1"/>
              <a:t>zu</a:t>
            </a:r>
            <a:r>
              <a:rPr lang="en-US" altLang="de-DE" dirty="0"/>
              <a:t> </a:t>
            </a:r>
            <a:r>
              <a:rPr lang="en-US" altLang="de-DE" dirty="0" err="1"/>
              <a:t>verabschieden</a:t>
            </a:r>
            <a:r>
              <a:rPr lang="en-US" altLang="de-DE" dirty="0"/>
              <a:t> und </a:t>
            </a:r>
            <a:r>
              <a:rPr lang="en-US" altLang="de-DE" dirty="0" err="1"/>
              <a:t>Entscheidungen</a:t>
            </a:r>
            <a:r>
              <a:rPr lang="en-US" altLang="de-DE" dirty="0"/>
              <a:t> </a:t>
            </a:r>
            <a:r>
              <a:rPr lang="en-US" altLang="de-DE" dirty="0" err="1"/>
              <a:t>über</a:t>
            </a:r>
            <a:r>
              <a:rPr lang="en-US" altLang="de-DE" dirty="0"/>
              <a:t> die </a:t>
            </a:r>
            <a:r>
              <a:rPr lang="en-US" altLang="de-DE" b="1" dirty="0" err="1"/>
              <a:t>berufliche</a:t>
            </a:r>
            <a:r>
              <a:rPr lang="en-US" altLang="de-DE" b="1" dirty="0"/>
              <a:t> </a:t>
            </a:r>
            <a:r>
              <a:rPr lang="en-US" altLang="de-DE" b="1" dirty="0" err="1"/>
              <a:t>Eignung</a:t>
            </a:r>
            <a:r>
              <a:rPr lang="en-US" altLang="de-DE" b="1" dirty="0"/>
              <a:t> </a:t>
            </a:r>
            <a:r>
              <a:rPr lang="en-US" altLang="de-DE" b="1" dirty="0" err="1"/>
              <a:t>für</a:t>
            </a:r>
            <a:r>
              <a:rPr lang="en-US" altLang="de-DE" b="1" dirty="0"/>
              <a:t> die Praxis</a:t>
            </a:r>
            <a:r>
              <a:rPr lang="en-US" altLang="de-DE" dirty="0"/>
              <a:t> </a:t>
            </a:r>
            <a:r>
              <a:rPr lang="en-US" altLang="de-DE" dirty="0" err="1"/>
              <a:t>zu</a:t>
            </a:r>
            <a:r>
              <a:rPr lang="en-US" altLang="de-DE" dirty="0"/>
              <a:t> </a:t>
            </a:r>
            <a:r>
              <a:rPr lang="en-US" altLang="de-DE" dirty="0" err="1"/>
              <a:t>treffen</a:t>
            </a:r>
            <a:r>
              <a:rPr lang="en-US" altLang="de-DE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/>
              <a:t>NEMIR: </a:t>
            </a:r>
            <a:r>
              <a:rPr lang="en-US" altLang="de-DE" dirty="0" smtClean="0"/>
              <a:t>Network </a:t>
            </a:r>
            <a:r>
              <a:rPr lang="en-US" altLang="de-DE" dirty="0"/>
              <a:t>European Midwifery Regulators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altLang="de-DE" dirty="0" err="1"/>
              <a:t>Informelles</a:t>
            </a:r>
            <a:r>
              <a:rPr lang="en-US" altLang="de-DE" dirty="0"/>
              <a:t> Forum </a:t>
            </a:r>
            <a:r>
              <a:rPr lang="en-US" altLang="de-DE" dirty="0" err="1"/>
              <a:t>zur</a:t>
            </a:r>
            <a:r>
              <a:rPr lang="en-US" altLang="de-DE" dirty="0"/>
              <a:t> </a:t>
            </a:r>
            <a:r>
              <a:rPr lang="en-US" altLang="de-DE" dirty="0" err="1"/>
              <a:t>Zusammenarbeit</a:t>
            </a:r>
            <a:r>
              <a:rPr lang="en-US" altLang="de-DE" dirty="0"/>
              <a:t> </a:t>
            </a:r>
            <a:r>
              <a:rPr lang="en-US" altLang="de-DE" dirty="0" err="1"/>
              <a:t>Regulierungsorgane</a:t>
            </a:r>
            <a:r>
              <a:rPr lang="en-US" altLang="de-DE" dirty="0"/>
              <a:t> des </a:t>
            </a:r>
            <a:r>
              <a:rPr lang="en-US" altLang="de-DE" dirty="0" err="1"/>
              <a:t>Hebammenwesens</a:t>
            </a:r>
            <a:r>
              <a:rPr lang="en-US" altLang="de-DE" dirty="0"/>
              <a:t> in Europa</a:t>
            </a:r>
          </a:p>
          <a:p>
            <a:pPr>
              <a:spcBef>
                <a:spcPts val="1863"/>
              </a:spcBef>
              <a:buBlip>
                <a:blip r:embed="rId2"/>
              </a:buBlip>
            </a:pPr>
            <a:r>
              <a:rPr lang="en-US" altLang="de-DE" dirty="0" err="1"/>
              <a:t>Ziel</a:t>
            </a:r>
            <a:r>
              <a:rPr lang="en-US" altLang="de-DE" dirty="0"/>
              <a:t> des </a:t>
            </a:r>
            <a:r>
              <a:rPr lang="en-US" altLang="de-DE" dirty="0" err="1"/>
              <a:t>Netzwerks</a:t>
            </a:r>
            <a:r>
              <a:rPr lang="en-US" altLang="de-DE" dirty="0"/>
              <a:t>: </a:t>
            </a:r>
            <a:r>
              <a:rPr lang="en-US" altLang="de-DE" dirty="0" err="1"/>
              <a:t>Verbessertes</a:t>
            </a:r>
            <a:r>
              <a:rPr lang="en-US" altLang="de-DE" dirty="0"/>
              <a:t> </a:t>
            </a:r>
            <a:r>
              <a:rPr lang="en-US" altLang="de-DE" dirty="0" err="1"/>
              <a:t>gegenseitiges</a:t>
            </a:r>
            <a:r>
              <a:rPr lang="en-US" altLang="de-DE" dirty="0"/>
              <a:t> </a:t>
            </a:r>
            <a:r>
              <a:rPr lang="en-US" altLang="de-DE" dirty="0" err="1"/>
              <a:t>Verständnis</a:t>
            </a:r>
            <a:r>
              <a:rPr lang="en-US" altLang="de-DE" dirty="0"/>
              <a:t> und </a:t>
            </a:r>
            <a:r>
              <a:rPr lang="en-US" altLang="de-DE" dirty="0" err="1"/>
              <a:t>Austausch</a:t>
            </a:r>
            <a:r>
              <a:rPr lang="en-US" altLang="de-DE" dirty="0"/>
              <a:t> von best practices</a:t>
            </a:r>
          </a:p>
          <a:p>
            <a:pPr>
              <a:spcBef>
                <a:spcPts val="1863"/>
              </a:spcBef>
              <a:buBlip>
                <a:blip r:embed="rId2"/>
              </a:buBlip>
            </a:pPr>
            <a:r>
              <a:rPr lang="en-US" altLang="de-DE" dirty="0" err="1"/>
              <a:t>Koordination</a:t>
            </a:r>
            <a:r>
              <a:rPr lang="en-US" altLang="de-DE" dirty="0"/>
              <a:t> </a:t>
            </a:r>
            <a:r>
              <a:rPr lang="en-US" altLang="de-DE" dirty="0" err="1"/>
              <a:t>mit</a:t>
            </a:r>
            <a:r>
              <a:rPr lang="en-US" altLang="de-DE" dirty="0"/>
              <a:t> </a:t>
            </a:r>
            <a:r>
              <a:rPr lang="en-US" altLang="de-DE" dirty="0" err="1"/>
              <a:t>Entscheidungsträgern</a:t>
            </a:r>
            <a:r>
              <a:rPr lang="en-US" altLang="de-DE" dirty="0"/>
              <a:t> in der EU von </a:t>
            </a:r>
            <a:r>
              <a:rPr lang="en-US" altLang="de-DE" dirty="0" err="1"/>
              <a:t>gemeinsamen</a:t>
            </a:r>
            <a:r>
              <a:rPr lang="en-US" altLang="de-DE" dirty="0"/>
              <a:t> </a:t>
            </a:r>
            <a:r>
              <a:rPr lang="en-US" altLang="de-DE" dirty="0" err="1"/>
              <a:t>Anliegen</a:t>
            </a:r>
            <a:r>
              <a:rPr lang="en-US" altLang="de-DE" dirty="0"/>
              <a:t> </a:t>
            </a:r>
            <a:r>
              <a:rPr lang="en-US" altLang="de-DE" dirty="0" err="1"/>
              <a:t>insbesondere</a:t>
            </a:r>
            <a:r>
              <a:rPr lang="en-US" altLang="de-DE" dirty="0"/>
              <a:t> in </a:t>
            </a:r>
            <a:r>
              <a:rPr lang="en-US" altLang="de-DE" dirty="0" err="1"/>
              <a:t>Hinblick</a:t>
            </a:r>
            <a:r>
              <a:rPr lang="en-US" altLang="de-DE" dirty="0"/>
              <a:t> auf die </a:t>
            </a:r>
            <a:r>
              <a:rPr lang="en-US" altLang="de-DE" dirty="0" err="1"/>
              <a:t>Gestzgebung</a:t>
            </a:r>
            <a:r>
              <a:rPr lang="en-US" altLang="de-DE" dirty="0"/>
              <a:t> in der EU</a:t>
            </a:r>
          </a:p>
          <a:p>
            <a:pPr>
              <a:spcBef>
                <a:spcPts val="1863"/>
              </a:spcBef>
              <a:buBlip>
                <a:blip r:embed="rId2"/>
              </a:buBlip>
            </a:pPr>
            <a:r>
              <a:rPr lang="en-US" altLang="de-DE" dirty="0"/>
              <a:t>Start 2009 (</a:t>
            </a:r>
            <a:r>
              <a:rPr lang="en-US" altLang="de-DE" dirty="0" err="1"/>
              <a:t>Hebammenkammern</a:t>
            </a:r>
            <a:r>
              <a:rPr lang="en-US" altLang="de-DE" dirty="0"/>
              <a:t> von </a:t>
            </a:r>
            <a:r>
              <a:rPr lang="en-US" altLang="de-DE" dirty="0" err="1"/>
              <a:t>Frankreich</a:t>
            </a:r>
            <a:r>
              <a:rPr lang="en-US" altLang="de-DE" dirty="0"/>
              <a:t> und UK)</a:t>
            </a:r>
          </a:p>
          <a:p>
            <a:pPr>
              <a:spcBef>
                <a:spcPts val="1863"/>
              </a:spcBef>
              <a:buBlip>
                <a:blip r:embed="rId2"/>
              </a:buBlip>
            </a:pPr>
            <a:r>
              <a:rPr lang="en-US" altLang="de-DE" dirty="0"/>
              <a:t>25 </a:t>
            </a:r>
            <a:r>
              <a:rPr lang="en-US" altLang="de-DE" dirty="0" err="1"/>
              <a:t>Mitgliedsstaaten</a:t>
            </a:r>
            <a:r>
              <a:rPr lang="en-US" altLang="de-DE" dirty="0"/>
              <a:t>; Deutschland </a:t>
            </a:r>
            <a:r>
              <a:rPr lang="en-US" altLang="de-DE" dirty="0" err="1"/>
              <a:t>vertreten</a:t>
            </a:r>
            <a:r>
              <a:rPr lang="en-US" altLang="de-DE" dirty="0"/>
              <a:t> </a:t>
            </a:r>
            <a:r>
              <a:rPr lang="en-US" altLang="de-DE" dirty="0" err="1"/>
              <a:t>durch</a:t>
            </a:r>
            <a:r>
              <a:rPr lang="en-US" altLang="de-DE" dirty="0"/>
              <a:t> den DHV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7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/>
        </p:nvGraphicFramePr>
        <p:xfrm>
          <a:off x="250825" y="231775"/>
          <a:ext cx="8626475" cy="6677025"/>
        </p:xfrm>
        <a:graphic>
          <a:graphicData uri="http://schemas.openxmlformats.org/drawingml/2006/table">
            <a:tbl>
              <a:tblPr/>
              <a:tblGrid>
                <a:gridCol w="1725613">
                  <a:extLst>
                    <a:ext uri="{9D8B030D-6E8A-4147-A177-3AD203B41FA5}"/>
                  </a:extLst>
                </a:gridCol>
                <a:gridCol w="1765300">
                  <a:extLst>
                    <a:ext uri="{9D8B030D-6E8A-4147-A177-3AD203B41FA5}"/>
                  </a:extLst>
                </a:gridCol>
                <a:gridCol w="1752600">
                  <a:extLst>
                    <a:ext uri="{9D8B030D-6E8A-4147-A177-3AD203B41FA5}"/>
                  </a:extLst>
                </a:gridCol>
                <a:gridCol w="1657350">
                  <a:extLst>
                    <a:ext uri="{9D8B030D-6E8A-4147-A177-3AD203B41FA5}"/>
                  </a:extLst>
                </a:gridCol>
                <a:gridCol w="1725612">
                  <a:extLst>
                    <a:ext uri="{9D8B030D-6E8A-4147-A177-3AD203B41FA5}"/>
                  </a:extLst>
                </a:gridCol>
              </a:tblGrid>
              <a:tr h="1527175"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>
                          <a:tab pos="1168400" algn="l"/>
                        </a:tabLst>
                      </a:pPr>
                      <a:endParaRPr kumimoji="0" lang="en-US" altLang="de-DE" sz="2300" b="0" i="0" u="none" strike="noStrike" cap="none" normalizeH="0" baseline="0">
                        <a:ln>
                          <a:noFill/>
                        </a:ln>
                        <a:solidFill>
                          <a:srgbClr val="626053"/>
                        </a:solidFill>
                        <a:effectLst/>
                        <a:latin typeface="Hoefler Text" charset="0"/>
                        <a:ea typeface="ＭＳ Ｐゴシック" pitchFamily="-64" charset="-128"/>
                        <a:sym typeface="Hoefler Tex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Großbritannien: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The Nursing and Midwifery Council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Irland: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Irish Nursing Board- An Board Altranais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Neuseeland: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Midwifery Council of New Zealand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Kanada: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Midwifery Regulatory Council of Nova Scotia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1412875"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>
                          <a:tab pos="1168400" algn="l"/>
                        </a:tabLst>
                      </a:pPr>
                      <a:r>
                        <a:rPr kumimoji="0" lang="en-US" altLang="de-DE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626053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Struktur des Vorstands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35 Mitglieder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12 ständige frei gewählte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Mitglieder („Registrant members”)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11 „Laienmitglieder“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(„Lay Members“)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29 Mitglieder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17 frei gewählte Mitglieder aus den Bereichen: allgemeine Pflege, Pädiatrie, Psychiatrie, Gerontologie, PublicHealth und Geburtshilfe (Hebammen)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12 durch das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Gesundheitsministerium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endParaRPr kumimoji="0" lang="en-US" altLang="de-DE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oefler Text" charset="0"/>
                        <a:ea typeface="ＭＳ Ｐゴシック" pitchFamily="-64" charset="-128"/>
                        <a:sym typeface="Hoefler Tex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7 Mitglieder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-5 Hebammen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-1 Gesundheitsexpertin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-1 Nutzerin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endParaRPr kumimoji="0" lang="en-US" altLang="de-DE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oefler Text" charset="0"/>
                        <a:ea typeface="ＭＳ Ｐゴシック" pitchFamily="-64" charset="-128"/>
                        <a:sym typeface="Hoefler Tex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-3 Mitglieder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des Hebammenverbands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-1 Gesundheits - und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Krankenpflegerin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-1 Ärztin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-3 Mitglieder, die keiner Gesundheitsprofession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736975"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tabLst>
                          <a:tab pos="1168400" algn="l"/>
                        </a:tabLst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>
                          <a:tab pos="1168400" algn="l"/>
                        </a:tabLst>
                      </a:pPr>
                      <a:r>
                        <a:rPr kumimoji="0" lang="en-US" altLang="de-DE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626053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Aufgaben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Registrierung, Lizenzierung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Regelung von Berufspflichten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(„Code of Conduct“)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Disziplinarverfahren gegen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Mitglieder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Qualitätssicherung 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Aus-, Fort- und Weiterbildung.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Beratung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Registrierung,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Lizenzierung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Regelung von Berufspflichten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(Berufsordnung).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Disziplinarverfahren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gegen Mitglieder.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Qualitätssicherung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der Aus-, Fort- und Weiterbildung.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Beratung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Registrierung, Lizenzierung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Regelung von Berufspflichten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(Berufsordnung).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Disziplinarverfahren gegen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Mitglieder.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Qualitätssicherung 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Aus-, Fort- und Weiterbildung.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• Beratung des Gesetzgebers/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der Bürgerinnen u. Bürger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 Registrierung, Kompetenzprofil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-Regelung der Berufspflichten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-Qualitätssicherung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der Aus-, Fort,- und Weiterbildung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-Entzug oder Anpassung 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beruflichen Ausübung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1pPr>
                      <a:lvl2pPr marL="965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2pPr>
                      <a:lvl3pPr marL="1409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3pPr>
                      <a:lvl4pPr marL="18542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4pPr>
                      <a:lvl5pPr marL="2298700" indent="-571500">
                        <a:spcBef>
                          <a:spcPts val="1975"/>
                        </a:spcBef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5pPr>
                      <a:lvl6pPr marL="27559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6pPr>
                      <a:lvl7pPr marL="32131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7pPr>
                      <a:lvl8pPr marL="36703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8pPr>
                      <a:lvl9pPr marL="4127500" indent="-571500" eaLnBrk="0" fontAlgn="base" hangingPunct="0">
                        <a:spcBef>
                          <a:spcPts val="1975"/>
                        </a:spcBef>
                        <a:spcAft>
                          <a:spcPct val="0"/>
                        </a:spcAft>
                        <a:buSzPct val="124000"/>
                        <a:defRPr sz="2100">
                          <a:solidFill>
                            <a:srgbClr val="4B4B4B"/>
                          </a:solidFill>
                          <a:latin typeface="Hoefler Text" charset="0"/>
                          <a:ea typeface="Songti SC Regular" charset="0"/>
                          <a:cs typeface="Songti SC Regular" charset="0"/>
                          <a:sym typeface="Hoefler Tex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-Registrierung, Lizensierung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-Regelung der Berufspflichten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-Schutz des öffentlichen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Interesses durch Regulierung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des Hebammenwesens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einschließlich Disziplinarverfahren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4000"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oefler Text" charset="0"/>
                          <a:ea typeface="ＭＳ Ｐゴシック" pitchFamily="-64" charset="-128"/>
                          <a:sym typeface="Hoefler Text" charset="0"/>
                        </a:rPr>
                        <a:t>-Ethik-Codex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A6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pSp>
        <p:nvGrpSpPr>
          <p:cNvPr id="20537" name="Group 57"/>
          <p:cNvGrpSpPr>
            <a:grpSpLocks/>
          </p:cNvGrpSpPr>
          <p:nvPr/>
        </p:nvGrpSpPr>
        <p:grpSpPr bwMode="auto">
          <a:xfrm>
            <a:off x="4919663" y="-139700"/>
            <a:ext cx="2589212" cy="7051675"/>
            <a:chOff x="23" y="-46"/>
            <a:chExt cx="2320" cy="6318"/>
          </a:xfrm>
        </p:grpSpPr>
        <p:sp>
          <p:nvSpPr>
            <p:cNvPr id="9245" name="Oval 55"/>
            <p:cNvSpPr>
              <a:spLocks/>
            </p:cNvSpPr>
            <p:nvPr/>
          </p:nvSpPr>
          <p:spPr bwMode="auto">
            <a:xfrm>
              <a:off x="32" y="32"/>
              <a:ext cx="2256" cy="624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4" charset="-128"/>
                </a:defRPr>
              </a:lvl9pPr>
            </a:lstStyle>
            <a:p>
              <a:pPr algn="ctr" eaLnBrk="1" hangingPunct="1"/>
              <a:endParaRPr lang="de-DE" altLang="de-DE" sz="2500">
                <a:solidFill>
                  <a:srgbClr val="595650"/>
                </a:solidFill>
                <a:latin typeface="Hoefler Text" charset="0"/>
                <a:sym typeface="Hoefler Text" charset="0"/>
              </a:endParaRPr>
            </a:p>
          </p:txBody>
        </p:sp>
        <p:pic>
          <p:nvPicPr>
            <p:cNvPr id="9246" name="Picture 5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" y="-46"/>
              <a:ext cx="2320" cy="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93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0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0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</a:t>
            </a:r>
            <a:r>
              <a:rPr lang="de-DE" dirty="0" smtClean="0"/>
              <a:t>esetzliche Rahmenbedingungen in Deutschland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charset="0"/>
              <a:buChar char="•"/>
              <a:defRPr/>
            </a:pPr>
            <a:r>
              <a:rPr lang="de-DE" altLang="de-DE" sz="2000" dirty="0">
                <a:solidFill>
                  <a:schemeClr val="tx1"/>
                </a:solidFill>
              </a:rPr>
              <a:t>Soziales Gesetzbuch (SGB) V (§134) </a:t>
            </a:r>
          </a:p>
          <a:p>
            <a:pPr marL="0" indent="0">
              <a:defRPr/>
            </a:pPr>
            <a:r>
              <a:rPr lang="de-DE" dirty="0">
                <a:solidFill>
                  <a:schemeClr val="tx1"/>
                </a:solidFill>
              </a:rPr>
              <a:t>    Vertrag über die Versorgung mit Hebammenhilfe </a:t>
            </a:r>
            <a:endParaRPr lang="de-DE" dirty="0" smtClean="0">
              <a:solidFill>
                <a:schemeClr val="tx1"/>
              </a:solidFill>
            </a:endParaRPr>
          </a:p>
          <a:p>
            <a:pPr marL="0" indent="0">
              <a:defRPr/>
            </a:pPr>
            <a:endParaRPr lang="de-DE" altLang="de-DE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r>
              <a:rPr lang="de-DE" altLang="de-DE" sz="2000" dirty="0">
                <a:solidFill>
                  <a:schemeClr val="tx1"/>
                </a:solidFill>
              </a:rPr>
              <a:t>Hebammengesetz (HebG) </a:t>
            </a:r>
            <a:r>
              <a:rPr lang="de-DE" altLang="de-DE" sz="2000" i="1" dirty="0">
                <a:solidFill>
                  <a:schemeClr val="tx1"/>
                </a:solidFill>
              </a:rPr>
              <a:t>Bundesebene </a:t>
            </a:r>
            <a:endParaRPr lang="de-DE" altLang="de-DE" sz="2000" i="1" dirty="0" smtClean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endParaRPr lang="de-DE" altLang="de-DE" sz="20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r>
              <a:rPr lang="de-DE" altLang="de-DE" sz="2000" dirty="0">
                <a:solidFill>
                  <a:schemeClr val="tx1"/>
                </a:solidFill>
              </a:rPr>
              <a:t>Ausbildungs- und Prüfungsverordnung (</a:t>
            </a:r>
            <a:r>
              <a:rPr lang="de-DE" sz="2000" dirty="0" err="1">
                <a:solidFill>
                  <a:schemeClr val="tx1"/>
                </a:solidFill>
              </a:rPr>
              <a:t>HebAPrV</a:t>
            </a:r>
            <a:r>
              <a:rPr lang="de-DE" sz="2000" dirty="0">
                <a:solidFill>
                  <a:schemeClr val="tx1"/>
                </a:solidFill>
              </a:rPr>
              <a:t>) </a:t>
            </a:r>
            <a:r>
              <a:rPr lang="de-DE" altLang="de-DE" sz="2000" i="1" dirty="0">
                <a:solidFill>
                  <a:schemeClr val="tx1"/>
                </a:solidFill>
              </a:rPr>
              <a:t>Bundesebene </a:t>
            </a:r>
            <a:endParaRPr lang="de-DE" altLang="de-DE" sz="2000" i="1" dirty="0" smtClean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endParaRPr lang="de-DE" altLang="de-DE" sz="20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r>
              <a:rPr lang="de-DE" altLang="de-DE" sz="2000" dirty="0">
                <a:solidFill>
                  <a:schemeClr val="tx1"/>
                </a:solidFill>
              </a:rPr>
              <a:t>Berufsordnung für Hebammen (z.B. </a:t>
            </a:r>
            <a:r>
              <a:rPr lang="de-DE" altLang="de-DE" sz="2000" dirty="0" err="1">
                <a:solidFill>
                  <a:schemeClr val="tx1"/>
                </a:solidFill>
              </a:rPr>
              <a:t>HebBo</a:t>
            </a:r>
            <a:r>
              <a:rPr lang="de-DE" altLang="de-DE" sz="2000" dirty="0">
                <a:solidFill>
                  <a:schemeClr val="tx1"/>
                </a:solidFill>
              </a:rPr>
              <a:t> NRW) </a:t>
            </a:r>
            <a:r>
              <a:rPr lang="de-DE" altLang="de-DE" sz="2000" i="1" dirty="0">
                <a:solidFill>
                  <a:schemeClr val="tx1"/>
                </a:solidFill>
              </a:rPr>
              <a:t>Länderebene </a:t>
            </a:r>
            <a:endParaRPr lang="de-DE" altLang="de-DE" sz="2000" i="1" dirty="0" smtClean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endParaRPr lang="de-DE" altLang="de-DE" sz="20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  <a:defRPr/>
            </a:pPr>
            <a:r>
              <a:rPr lang="de-DE" altLang="de-DE" sz="2000" dirty="0" err="1">
                <a:solidFill>
                  <a:schemeClr val="tx1"/>
                </a:solidFill>
              </a:rPr>
              <a:t>Heilberufegesetz</a:t>
            </a:r>
            <a:r>
              <a:rPr lang="de-DE" altLang="de-DE" sz="2000" dirty="0">
                <a:solidFill>
                  <a:schemeClr val="tx1"/>
                </a:solidFill>
              </a:rPr>
              <a:t> (noch nicht Hebammenrelevant)</a:t>
            </a:r>
          </a:p>
          <a:p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10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 stehen wir</a:t>
            </a:r>
            <a:r>
              <a:rPr lang="de-DE" dirty="0" smtClean="0"/>
              <a:t>? (Anwendung des ICM MRAT </a:t>
            </a:r>
            <a:r>
              <a:rPr lang="de-DE" dirty="0" err="1" smtClean="0"/>
              <a:t>tools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Keine ausreichende Registrierung </a:t>
            </a:r>
            <a:endParaRPr lang="de-DE" altLang="de-DE" dirty="0" smtClean="0"/>
          </a:p>
          <a:p>
            <a:pPr marL="0" indent="0">
              <a:lnSpc>
                <a:spcPct val="70000"/>
              </a:lnSpc>
              <a:buNone/>
            </a:pPr>
            <a:r>
              <a:rPr lang="de-DE" altLang="de-DE" dirty="0"/>
              <a:t>	</a:t>
            </a:r>
            <a:r>
              <a:rPr lang="de-DE" altLang="de-DE" dirty="0" smtClean="0"/>
              <a:t>(</a:t>
            </a:r>
            <a:r>
              <a:rPr lang="de-DE" altLang="de-DE" dirty="0"/>
              <a:t>Bauer et al. 2015, IGES 2015 &amp; 2012, Behörde für Gesundheit </a:t>
            </a:r>
            <a:r>
              <a:rPr lang="de-DE" altLang="de-DE" dirty="0" smtClean="0"/>
              <a:t>	und </a:t>
            </a:r>
            <a:r>
              <a:rPr lang="de-DE" altLang="de-DE" dirty="0"/>
              <a:t>Verbraucherschutz, Hamburg 2015)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Keine Bedarfsplanung möglich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Keine Re-Lizensierung, auch nicht für Wiedereinsteigerinnen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Kein Akkreditierungssystem für Hebammenschulen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DHV Ethik nicht bindend als Berufscodex/-ethik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Kein Beschwerdesystem und Sanktionsmechanismus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altLang="de-DE" dirty="0"/>
              <a:t>Regulierung auf staatlicher Ebene, Beruf ist nicht selbstreguliert </a:t>
            </a:r>
            <a:r>
              <a:rPr lang="de-DE" altLang="de-DE" dirty="0" smtClean="0"/>
              <a:t>	(</a:t>
            </a:r>
            <a:r>
              <a:rPr lang="de-DE" altLang="de-DE" dirty="0"/>
              <a:t>Klientinnen nicht involviert)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227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eine Kammer?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Körperschaft öffentlichen Rechts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Standesrechtliche Vertretung</a:t>
            </a:r>
          </a:p>
          <a:p>
            <a:pPr>
              <a:defRPr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Im </a:t>
            </a:r>
            <a:r>
              <a:rPr lang="de-DE" dirty="0" err="1"/>
              <a:t>Heilberufegesetz</a:t>
            </a:r>
            <a:r>
              <a:rPr lang="de-DE" dirty="0"/>
              <a:t> auf Länderebene verankert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52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Kammerorganisation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Pflichtmitgliedschaft bei Erlaubnis zum Führen der Berufsbezeichnung sowie Ausübung des Berufes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Organe sind Vorstand, Vertreterversammlung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Rechtsaufsicht obliegt dem zuständigen Gesundheitsministerium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Mitgliederverzeichnis (teilweise öffentlich)</a:t>
            </a:r>
          </a:p>
          <a:p>
            <a:pPr>
              <a:defRPr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53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Kammeraufgaben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Mitwirken bei Aufgaben des öffentlichen Gesundheitswesens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Nehmen berufliche und soziale Belange ihrer Kammermitglieder wahr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Wahrung des Ansehens des Berufstandes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Qualitätssicherung fördern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Regelungen zur Berufsausübung treffen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Einhaltung der Berufspflichten überwachen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Öffentliche Stellen in Fragen der Normsetzung und der Verwaltung zu beraten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200" dirty="0"/>
              <a:t>Berufliche Fort- und Weiterbildungen der Kammermitglieder regeln und fördern</a:t>
            </a:r>
          </a:p>
          <a:p>
            <a:pPr lvl="1">
              <a:defRPr/>
            </a:pPr>
            <a:r>
              <a:rPr lang="de-DE" sz="1600" dirty="0"/>
              <a:t>					</a:t>
            </a:r>
            <a:r>
              <a:rPr lang="de-DE" sz="1400" dirty="0"/>
              <a:t>(Kluth &amp; Jesse 2015)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78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Ostdeutsche Psychotherapeutenkammer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Bisher einzige länderübergreifende </a:t>
            </a:r>
            <a:r>
              <a:rPr lang="de-DE" sz="1900" dirty="0" err="1" smtClean="0"/>
              <a:t>Heilberufekammer</a:t>
            </a:r>
            <a:r>
              <a:rPr lang="de-DE" sz="1900" dirty="0" smtClean="0"/>
              <a:t> im Bundesgebiet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Beteiligte Bundesländer Brandenburg, Mecklenburg-Vorpommern, Sachsen, Sachsen-Anhalt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Zuständige Aufsichtsbehörde ist das Sächsische Staatsministerium für Soziales und Verbraucherschutz</a:t>
            </a:r>
          </a:p>
          <a:p>
            <a:pPr>
              <a:lnSpc>
                <a:spcPct val="70000"/>
              </a:lnSpc>
              <a:buFont typeface="Wingdings" charset="2"/>
              <a:buChar char="v"/>
            </a:pPr>
            <a:r>
              <a:rPr lang="de-DE" sz="1900" dirty="0" smtClean="0"/>
              <a:t>Orientiert sich an den </a:t>
            </a:r>
            <a:r>
              <a:rPr lang="de-DE" sz="1900" dirty="0"/>
              <a:t>G</a:t>
            </a:r>
            <a:r>
              <a:rPr lang="de-DE" sz="1900" dirty="0" smtClean="0"/>
              <a:t>esamtinteressen der Profession wie auch dem </a:t>
            </a:r>
            <a:r>
              <a:rPr lang="de-DE" sz="1900" dirty="0"/>
              <a:t>G</a:t>
            </a:r>
            <a:r>
              <a:rPr lang="de-DE" sz="1900" dirty="0" smtClean="0"/>
              <a:t>emeinwohl</a:t>
            </a:r>
            <a:endParaRPr lang="de-DE" sz="1900" dirty="0"/>
          </a:p>
        </p:txBody>
      </p:sp>
    </p:spTree>
    <p:extLst>
      <p:ext uri="{BB962C8B-B14F-4D97-AF65-F5344CB8AC3E}">
        <p14:creationId xmlns:p14="http://schemas.microsoft.com/office/powerpoint/2010/main" val="255271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Fragen</a:t>
            </a:r>
            <a:r>
              <a:rPr lang="en-US" dirty="0" smtClean="0"/>
              <a:t> </a:t>
            </a:r>
            <a:r>
              <a:rPr lang="en-US" dirty="0" err="1" smtClean="0"/>
              <a:t>aus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Kongressworkshop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Welche</a:t>
            </a:r>
            <a:r>
              <a:rPr lang="en-US" sz="2400" dirty="0"/>
              <a:t> </a:t>
            </a:r>
            <a:r>
              <a:rPr lang="en-US" sz="2400" dirty="0" err="1"/>
              <a:t>Maßnahmen</a:t>
            </a:r>
            <a:r>
              <a:rPr lang="en-US" sz="2400" dirty="0"/>
              <a:t> </a:t>
            </a:r>
            <a:r>
              <a:rPr lang="en-US" sz="2400" dirty="0" err="1"/>
              <a:t>müssen</a:t>
            </a:r>
            <a:r>
              <a:rPr lang="en-US" sz="2400" dirty="0"/>
              <a:t> </a:t>
            </a:r>
            <a:r>
              <a:rPr lang="en-US" sz="2400" dirty="0" err="1"/>
              <a:t>getroffen</a:t>
            </a:r>
            <a:r>
              <a:rPr lang="en-US" sz="2400" dirty="0"/>
              <a:t> </a:t>
            </a:r>
            <a:r>
              <a:rPr lang="en-US" sz="2400" dirty="0" err="1"/>
              <a:t>werden</a:t>
            </a:r>
            <a:r>
              <a:rPr lang="en-US" sz="2400" dirty="0"/>
              <a:t>, </a:t>
            </a:r>
            <a:r>
              <a:rPr lang="en-US" sz="2400" dirty="0" err="1"/>
              <a:t>damit</a:t>
            </a:r>
            <a:r>
              <a:rPr lang="en-US" sz="2400" dirty="0"/>
              <a:t> die </a:t>
            </a:r>
            <a:r>
              <a:rPr lang="en-US" sz="2400" dirty="0" err="1"/>
              <a:t>Professionalisierung</a:t>
            </a:r>
            <a:r>
              <a:rPr lang="en-US" sz="2400" dirty="0"/>
              <a:t> von </a:t>
            </a:r>
            <a:r>
              <a:rPr lang="en-US" sz="2400" dirty="0" err="1"/>
              <a:t>Hebammen</a:t>
            </a:r>
            <a:r>
              <a:rPr lang="en-US" sz="2400" dirty="0"/>
              <a:t> </a:t>
            </a:r>
            <a:r>
              <a:rPr lang="en-US" sz="2400" dirty="0" err="1"/>
              <a:t>vorangetrieben</a:t>
            </a:r>
            <a:r>
              <a:rPr lang="en-US" sz="2400" dirty="0"/>
              <a:t> </a:t>
            </a:r>
            <a:r>
              <a:rPr lang="en-US" sz="2400" dirty="0" err="1"/>
              <a:t>wird</a:t>
            </a:r>
            <a:r>
              <a:rPr lang="en-US" sz="2400" dirty="0"/>
              <a:t>? </a:t>
            </a:r>
          </a:p>
          <a:p>
            <a:r>
              <a:rPr lang="en-US" sz="2400" dirty="0" smtClean="0"/>
              <a:t>Was </a:t>
            </a:r>
            <a:r>
              <a:rPr lang="en-US" sz="2400" dirty="0" err="1"/>
              <a:t>verbinde</a:t>
            </a:r>
            <a:r>
              <a:rPr lang="en-US" sz="2400" dirty="0"/>
              <a:t> </a:t>
            </a:r>
            <a:r>
              <a:rPr lang="en-US" sz="2400" dirty="0" err="1"/>
              <a:t>ich</a:t>
            </a:r>
            <a:r>
              <a:rPr lang="en-US" sz="2400" dirty="0"/>
              <a:t> </a:t>
            </a:r>
            <a:r>
              <a:rPr lang="en-US" sz="2400" dirty="0" err="1"/>
              <a:t>mit</a:t>
            </a:r>
            <a:r>
              <a:rPr lang="en-US" sz="2400" dirty="0"/>
              <a:t> </a:t>
            </a:r>
            <a:r>
              <a:rPr lang="en-US" sz="2400" dirty="0" err="1"/>
              <a:t>dem</a:t>
            </a:r>
            <a:r>
              <a:rPr lang="en-US" sz="2400" dirty="0"/>
              <a:t> </a:t>
            </a:r>
            <a:r>
              <a:rPr lang="en-US" sz="2400" dirty="0" err="1"/>
              <a:t>Begriff</a:t>
            </a:r>
            <a:r>
              <a:rPr lang="en-US" sz="2400" dirty="0"/>
              <a:t> </a:t>
            </a:r>
            <a:r>
              <a:rPr lang="en-US" sz="2400" dirty="0" err="1"/>
              <a:t>Kammer</a:t>
            </a:r>
            <a:r>
              <a:rPr lang="en-US" sz="2400" dirty="0"/>
              <a:t>?</a:t>
            </a:r>
          </a:p>
          <a:p>
            <a:r>
              <a:rPr lang="en-US" sz="2400" dirty="0" err="1" smtClean="0"/>
              <a:t>Welche</a:t>
            </a:r>
            <a:r>
              <a:rPr lang="en-US" sz="2400" dirty="0" smtClean="0"/>
              <a:t> </a:t>
            </a:r>
            <a:r>
              <a:rPr lang="en-US" sz="2400" dirty="0" err="1"/>
              <a:t>Unterstützung</a:t>
            </a:r>
            <a:r>
              <a:rPr lang="en-US" sz="2400" dirty="0"/>
              <a:t> </a:t>
            </a:r>
            <a:r>
              <a:rPr lang="en-US" sz="2400" dirty="0" err="1"/>
              <a:t>erhoffe</a:t>
            </a:r>
            <a:r>
              <a:rPr lang="en-US" sz="2400" dirty="0"/>
              <a:t> </a:t>
            </a:r>
            <a:r>
              <a:rPr lang="en-US" sz="2400" dirty="0" err="1"/>
              <a:t>ich</a:t>
            </a:r>
            <a:r>
              <a:rPr lang="en-US" sz="2400" dirty="0"/>
              <a:t> </a:t>
            </a:r>
            <a:r>
              <a:rPr lang="en-US" sz="2400" dirty="0" err="1"/>
              <a:t>mir</a:t>
            </a:r>
            <a:r>
              <a:rPr lang="en-US" sz="2400" dirty="0"/>
              <a:t> von </a:t>
            </a:r>
            <a:r>
              <a:rPr lang="en-US" sz="2400" dirty="0" err="1"/>
              <a:t>einer</a:t>
            </a:r>
            <a:r>
              <a:rPr lang="en-US" sz="2400" dirty="0"/>
              <a:t> </a:t>
            </a:r>
            <a:r>
              <a:rPr lang="en-US" sz="2400" dirty="0" err="1"/>
              <a:t>Kammer</a:t>
            </a:r>
            <a:r>
              <a:rPr lang="en-US" sz="2400" dirty="0"/>
              <a:t>?</a:t>
            </a:r>
          </a:p>
          <a:p>
            <a:r>
              <a:rPr lang="en-US" sz="2400" dirty="0" smtClean="0"/>
              <a:t>Was </a:t>
            </a:r>
            <a:r>
              <a:rPr lang="en-US" sz="2400" dirty="0" err="1"/>
              <a:t>spricht</a:t>
            </a:r>
            <a:r>
              <a:rPr lang="en-US" sz="2400" dirty="0"/>
              <a:t> </a:t>
            </a:r>
            <a:r>
              <a:rPr lang="en-US" sz="2400" dirty="0" err="1"/>
              <a:t>gegen</a:t>
            </a:r>
            <a:r>
              <a:rPr lang="en-US" sz="2400" dirty="0"/>
              <a:t> die </a:t>
            </a:r>
            <a:r>
              <a:rPr lang="en-US" sz="2400" dirty="0" err="1"/>
              <a:t>Einführung</a:t>
            </a:r>
            <a:r>
              <a:rPr lang="en-US" sz="2400" dirty="0"/>
              <a:t> </a:t>
            </a:r>
            <a:r>
              <a:rPr lang="en-US" sz="2400" dirty="0" err="1"/>
              <a:t>einer</a:t>
            </a:r>
            <a:r>
              <a:rPr lang="en-US" sz="2400" dirty="0"/>
              <a:t> </a:t>
            </a:r>
            <a:r>
              <a:rPr lang="en-US" sz="2400" dirty="0" err="1"/>
              <a:t>Kammer</a:t>
            </a:r>
            <a:r>
              <a:rPr lang="en-US" sz="2400" dirty="0"/>
              <a:t>?</a:t>
            </a:r>
          </a:p>
          <a:p>
            <a:r>
              <a:rPr lang="en-US" sz="2400" dirty="0" err="1" smtClean="0"/>
              <a:t>Welche</a:t>
            </a:r>
            <a:r>
              <a:rPr lang="en-US" sz="2400" dirty="0" smtClean="0"/>
              <a:t> </a:t>
            </a:r>
            <a:r>
              <a:rPr lang="en-US" sz="2400" dirty="0" err="1"/>
              <a:t>Alternativen</a:t>
            </a:r>
            <a:r>
              <a:rPr lang="en-US" sz="2400" dirty="0"/>
              <a:t> </a:t>
            </a:r>
            <a:r>
              <a:rPr lang="en-US" sz="2400" dirty="0" err="1"/>
              <a:t>zur</a:t>
            </a:r>
            <a:r>
              <a:rPr lang="en-US" sz="2400" dirty="0"/>
              <a:t> </a:t>
            </a:r>
            <a:r>
              <a:rPr lang="en-US" sz="2400" dirty="0" err="1"/>
              <a:t>Kammer</a:t>
            </a:r>
            <a:r>
              <a:rPr lang="en-US" sz="2400" dirty="0"/>
              <a:t> </a:t>
            </a:r>
            <a:r>
              <a:rPr lang="en-US" sz="2400" dirty="0" err="1"/>
              <a:t>sehe</a:t>
            </a:r>
            <a:r>
              <a:rPr lang="en-US" sz="2400" dirty="0"/>
              <a:t> </a:t>
            </a:r>
            <a:r>
              <a:rPr lang="en-US" sz="2400" dirty="0" err="1"/>
              <a:t>ich</a:t>
            </a:r>
            <a:r>
              <a:rPr lang="en-US" sz="2400" dirty="0" smtClean="0"/>
              <a:t>?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err="1" smtClean="0"/>
              <a:t>Welche</a:t>
            </a:r>
            <a:r>
              <a:rPr lang="en-US" sz="2400" dirty="0" smtClean="0"/>
              <a:t> </a:t>
            </a:r>
            <a:r>
              <a:rPr lang="en-US" sz="2400" dirty="0" err="1"/>
              <a:t>Kammeraufgaben</a:t>
            </a:r>
            <a:r>
              <a:rPr lang="en-US" sz="2400" dirty="0"/>
              <a:t> </a:t>
            </a:r>
            <a:r>
              <a:rPr lang="en-US" sz="2400" dirty="0" err="1"/>
              <a:t>werden</a:t>
            </a:r>
            <a:r>
              <a:rPr lang="en-US" sz="2400" dirty="0"/>
              <a:t> </a:t>
            </a:r>
            <a:r>
              <a:rPr lang="en-US" sz="2400" dirty="0" err="1"/>
              <a:t>bereits</a:t>
            </a:r>
            <a:r>
              <a:rPr lang="en-US" sz="2400" dirty="0"/>
              <a:t> </a:t>
            </a:r>
            <a:r>
              <a:rPr lang="en-US" sz="2400" dirty="0" err="1"/>
              <a:t>vom</a:t>
            </a:r>
            <a:r>
              <a:rPr lang="en-US" sz="2400" dirty="0"/>
              <a:t> </a:t>
            </a:r>
            <a:r>
              <a:rPr lang="en-US" sz="2400" dirty="0" err="1"/>
              <a:t>Verband</a:t>
            </a:r>
            <a:r>
              <a:rPr lang="en-US" sz="2400" dirty="0"/>
              <a:t> </a:t>
            </a:r>
            <a:r>
              <a:rPr lang="en-US" sz="2400" dirty="0" err="1"/>
              <a:t>erfüllt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b="1" dirty="0" smtClean="0"/>
              <a:t>Was </a:t>
            </a:r>
            <a:r>
              <a:rPr lang="en-US" sz="2400" b="1" dirty="0"/>
              <a:t>muss </a:t>
            </a:r>
            <a:r>
              <a:rPr lang="en-US" sz="2400" b="1" dirty="0" err="1"/>
              <a:t>ich</a:t>
            </a:r>
            <a:r>
              <a:rPr lang="en-US" sz="2400" b="1" dirty="0"/>
              <a:t> </a:t>
            </a:r>
            <a:r>
              <a:rPr lang="en-US" sz="2400" b="1" dirty="0" err="1"/>
              <a:t>wissen</a:t>
            </a:r>
            <a:r>
              <a:rPr lang="en-US" sz="2400" b="1" dirty="0"/>
              <a:t>, </a:t>
            </a:r>
            <a:r>
              <a:rPr lang="en-US" sz="2400" b="1" dirty="0" err="1"/>
              <a:t>damit</a:t>
            </a:r>
            <a:r>
              <a:rPr lang="en-US" sz="2400" b="1" dirty="0"/>
              <a:t> </a:t>
            </a:r>
            <a:r>
              <a:rPr lang="en-US" sz="2400" b="1" dirty="0" err="1"/>
              <a:t>ich</a:t>
            </a:r>
            <a:r>
              <a:rPr lang="en-US" sz="2400" b="1" dirty="0"/>
              <a:t> </a:t>
            </a:r>
            <a:r>
              <a:rPr lang="en-US" sz="2400" b="1" dirty="0" err="1"/>
              <a:t>mich</a:t>
            </a:r>
            <a:r>
              <a:rPr lang="en-US" sz="2400" b="1" dirty="0"/>
              <a:t> </a:t>
            </a:r>
            <a:r>
              <a:rPr lang="en-US" sz="2400" b="1" dirty="0" err="1"/>
              <a:t>zum</a:t>
            </a:r>
            <a:r>
              <a:rPr lang="en-US" sz="2400" b="1" dirty="0"/>
              <a:t> </a:t>
            </a:r>
            <a:r>
              <a:rPr lang="en-US" sz="2400" b="1" dirty="0" err="1"/>
              <a:t>Thema</a:t>
            </a:r>
            <a:r>
              <a:rPr lang="en-US" sz="2400" b="1" dirty="0"/>
              <a:t> </a:t>
            </a:r>
            <a:r>
              <a:rPr lang="en-US" sz="2400" b="1" dirty="0" err="1"/>
              <a:t>Verkammerung</a:t>
            </a:r>
            <a:r>
              <a:rPr lang="en-US" sz="2400" b="1" dirty="0"/>
              <a:t> </a:t>
            </a:r>
            <a:r>
              <a:rPr lang="en-US" sz="2400" b="1" dirty="0" err="1"/>
              <a:t>positionieren</a:t>
            </a:r>
            <a:r>
              <a:rPr lang="en-US" sz="2400" b="1" dirty="0"/>
              <a:t> </a:t>
            </a:r>
            <a:r>
              <a:rPr lang="en-US" sz="2400" b="1" dirty="0" err="1"/>
              <a:t>kann</a:t>
            </a:r>
            <a:r>
              <a:rPr lang="en-US" sz="2400" b="1" dirty="0"/>
              <a:t>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53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Café, </a:t>
            </a:r>
            <a:r>
              <a:rPr lang="en-US" dirty="0" err="1" smtClean="0"/>
              <a:t>Priorisierung</a:t>
            </a:r>
            <a:r>
              <a:rPr lang="en-US" dirty="0" smtClean="0"/>
              <a:t>, SWOT-</a:t>
            </a:r>
            <a:r>
              <a:rPr lang="en-US" dirty="0" err="1" smtClean="0"/>
              <a:t>Analyse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02" y="2218013"/>
            <a:ext cx="2131099" cy="15983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03" y="3874080"/>
            <a:ext cx="2136479" cy="1602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602" y="2244867"/>
            <a:ext cx="2448158" cy="32642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532" y="2218012"/>
            <a:ext cx="2396119" cy="32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0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03003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err="1" smtClean="0"/>
              <a:t>Welche</a:t>
            </a:r>
            <a:r>
              <a:rPr lang="en-US" sz="4000" dirty="0" smtClean="0"/>
              <a:t> </a:t>
            </a:r>
            <a:r>
              <a:rPr lang="en-US" sz="4000" dirty="0" err="1"/>
              <a:t>Maßnahmen</a:t>
            </a:r>
            <a:r>
              <a:rPr lang="en-US" sz="4000" dirty="0"/>
              <a:t> </a:t>
            </a:r>
            <a:r>
              <a:rPr lang="en-US" sz="4000" dirty="0" err="1"/>
              <a:t>müssen</a:t>
            </a:r>
            <a:r>
              <a:rPr lang="en-US" sz="4000" dirty="0"/>
              <a:t> </a:t>
            </a:r>
            <a:r>
              <a:rPr lang="en-US" sz="4000" dirty="0" err="1"/>
              <a:t>getroffen</a:t>
            </a:r>
            <a:r>
              <a:rPr lang="en-US" sz="4000" dirty="0"/>
              <a:t> </a:t>
            </a:r>
            <a:r>
              <a:rPr lang="en-US" sz="4000" dirty="0" err="1"/>
              <a:t>werden</a:t>
            </a:r>
            <a:r>
              <a:rPr lang="en-US" sz="4000" dirty="0"/>
              <a:t>, </a:t>
            </a:r>
            <a:r>
              <a:rPr lang="en-US" sz="4000" dirty="0" err="1"/>
              <a:t>damit</a:t>
            </a:r>
            <a:r>
              <a:rPr lang="en-US" sz="4000" dirty="0"/>
              <a:t> die </a:t>
            </a:r>
            <a:r>
              <a:rPr lang="en-US" sz="4000" dirty="0" err="1"/>
              <a:t>Professionalisierung</a:t>
            </a:r>
            <a:r>
              <a:rPr lang="en-US" sz="4000" dirty="0"/>
              <a:t> von </a:t>
            </a:r>
            <a:r>
              <a:rPr lang="en-US" sz="4000" dirty="0" err="1"/>
              <a:t>Hebammen</a:t>
            </a:r>
            <a:r>
              <a:rPr lang="en-US" sz="4000" dirty="0"/>
              <a:t> </a:t>
            </a:r>
            <a:r>
              <a:rPr lang="en-US" sz="4000" dirty="0" err="1"/>
              <a:t>vorangetrieben</a:t>
            </a:r>
            <a:r>
              <a:rPr lang="en-US" sz="4000" dirty="0"/>
              <a:t> </a:t>
            </a:r>
            <a:r>
              <a:rPr lang="en-US" sz="4000" dirty="0" err="1"/>
              <a:t>wird</a:t>
            </a:r>
            <a:r>
              <a:rPr lang="en-US" sz="4000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numCol="1">
            <a:normAutofit fontScale="92500" lnSpcReduction="10000"/>
          </a:bodyPr>
          <a:lstStyle/>
          <a:p>
            <a:pPr>
              <a:buFont typeface="Wingdings" charset="2"/>
              <a:buChar char="v"/>
            </a:pPr>
            <a:r>
              <a:rPr lang="en-US" dirty="0" smtClean="0"/>
              <a:t> </a:t>
            </a:r>
            <a:r>
              <a:rPr lang="en-US" b="1" dirty="0" err="1" smtClean="0"/>
              <a:t>weitere</a:t>
            </a:r>
            <a:r>
              <a:rPr lang="en-US" b="1" dirty="0" smtClean="0"/>
              <a:t> </a:t>
            </a:r>
            <a:r>
              <a:rPr lang="en-US" b="1" dirty="0" err="1" smtClean="0"/>
              <a:t>Hochschulen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Theorieentwicklung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Gremienarbeit</a:t>
            </a:r>
            <a:r>
              <a:rPr lang="en-US" b="1" dirty="0" smtClean="0"/>
              <a:t> </a:t>
            </a:r>
            <a:r>
              <a:rPr lang="en-US" b="1" dirty="0" err="1" smtClean="0"/>
              <a:t>stärken</a:t>
            </a:r>
            <a:r>
              <a:rPr lang="en-US" b="1" dirty="0" smtClean="0"/>
              <a:t> </a:t>
            </a:r>
            <a:r>
              <a:rPr lang="en-US" dirty="0" smtClean="0"/>
              <a:t>( gem. </a:t>
            </a:r>
            <a:r>
              <a:rPr lang="en-US" dirty="0" err="1" smtClean="0"/>
              <a:t>Bundesausschuss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anderen</a:t>
            </a:r>
            <a:r>
              <a:rPr lang="en-US" dirty="0" smtClean="0"/>
              <a:t> </a:t>
            </a:r>
            <a:r>
              <a:rPr lang="en-US" dirty="0" err="1" smtClean="0"/>
              <a:t>Berufsgruppen</a:t>
            </a:r>
            <a:r>
              <a:rPr lang="en-US" dirty="0" smtClean="0"/>
              <a:t>), Information </a:t>
            </a:r>
            <a:r>
              <a:rPr lang="en-US" dirty="0" err="1" smtClean="0"/>
              <a:t>aller</a:t>
            </a:r>
            <a:r>
              <a:rPr lang="en-US" dirty="0" smtClean="0"/>
              <a:t> </a:t>
            </a:r>
            <a:r>
              <a:rPr lang="en-US" dirty="0" err="1" smtClean="0"/>
              <a:t>Kolleginnen</a:t>
            </a:r>
            <a:r>
              <a:rPr lang="en-US" dirty="0" smtClean="0"/>
              <a:t>, </a:t>
            </a:r>
            <a:r>
              <a:rPr lang="en-US" dirty="0" err="1" smtClean="0"/>
              <a:t>Grundverständnis</a:t>
            </a:r>
            <a:r>
              <a:rPr lang="en-US" dirty="0" smtClean="0"/>
              <a:t> </a:t>
            </a:r>
            <a:r>
              <a:rPr lang="en-US" dirty="0" err="1" smtClean="0"/>
              <a:t>schaffen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Selbstverwaltung</a:t>
            </a:r>
            <a:r>
              <a:rPr lang="en-US" dirty="0" smtClean="0"/>
              <a:t>, </a:t>
            </a:r>
            <a:r>
              <a:rPr lang="en-US" dirty="0" err="1" smtClean="0"/>
              <a:t>Politik</a:t>
            </a:r>
            <a:r>
              <a:rPr lang="en-US" dirty="0" smtClean="0"/>
              <a:t>, </a:t>
            </a:r>
            <a:r>
              <a:rPr lang="en-US" dirty="0" err="1" smtClean="0"/>
              <a:t>Gewerkschaft</a:t>
            </a:r>
            <a:r>
              <a:rPr lang="en-US" dirty="0" smtClean="0"/>
              <a:t>, KH </a:t>
            </a:r>
            <a:r>
              <a:rPr lang="en-US" dirty="0" err="1" smtClean="0"/>
              <a:t>Gesellschaft</a:t>
            </a:r>
            <a:r>
              <a:rPr lang="en-US" dirty="0" smtClean="0"/>
              <a:t>)</a:t>
            </a:r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Einrichtung</a:t>
            </a:r>
            <a:r>
              <a:rPr lang="en-US" b="1" dirty="0" smtClean="0"/>
              <a:t> </a:t>
            </a:r>
            <a:r>
              <a:rPr lang="en-US" b="1" dirty="0" err="1" smtClean="0"/>
              <a:t>einer</a:t>
            </a:r>
            <a:r>
              <a:rPr lang="en-US" b="1" dirty="0" smtClean="0"/>
              <a:t> (BRD) </a:t>
            </a:r>
            <a:r>
              <a:rPr lang="en-US" b="1" dirty="0" err="1" smtClean="0"/>
              <a:t>Kammer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Selbst</a:t>
            </a:r>
            <a:r>
              <a:rPr lang="en-US" b="1" dirty="0" smtClean="0"/>
              <a:t>- </a:t>
            </a:r>
            <a:r>
              <a:rPr lang="en-US" b="1" dirty="0" err="1" smtClean="0"/>
              <a:t>nicht</a:t>
            </a:r>
            <a:r>
              <a:rPr lang="en-US" b="1" dirty="0" smtClean="0"/>
              <a:t> </a:t>
            </a:r>
            <a:r>
              <a:rPr lang="en-US" b="1" dirty="0" err="1" smtClean="0"/>
              <a:t>fremdregulieren</a:t>
            </a:r>
            <a:endParaRPr lang="en-US" b="1" dirty="0" smtClean="0"/>
          </a:p>
          <a:p>
            <a:pPr>
              <a:buFont typeface="Wingdings" charset="2"/>
              <a:buChar char="v"/>
            </a:pPr>
            <a:endParaRPr lang="en-US" dirty="0" smtClean="0"/>
          </a:p>
          <a:p>
            <a:pPr>
              <a:buFont typeface="Wingdings" charset="2"/>
              <a:buChar char="v"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63440" y="1862132"/>
            <a:ext cx="3703320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v"/>
            </a:pPr>
            <a:r>
              <a:rPr lang="en-US" dirty="0" err="1"/>
              <a:t>Teambildung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Vernetzung</a:t>
            </a:r>
            <a:r>
              <a:rPr lang="en-US" dirty="0"/>
              <a:t> </a:t>
            </a:r>
            <a:r>
              <a:rPr lang="en-US" dirty="0" err="1"/>
              <a:t>untereinander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Transparenz</a:t>
            </a:r>
            <a:r>
              <a:rPr lang="en-US" dirty="0"/>
              <a:t> der </a:t>
            </a:r>
            <a:r>
              <a:rPr lang="en-US" dirty="0" err="1"/>
              <a:t>Verhandlungen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Vereinheitlichung</a:t>
            </a:r>
            <a:r>
              <a:rPr lang="en-US" dirty="0"/>
              <a:t> der </a:t>
            </a:r>
            <a:r>
              <a:rPr lang="en-US" dirty="0" err="1"/>
              <a:t>Vorschriften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/>
              <a:t>Hebammen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Einfache</a:t>
            </a:r>
            <a:r>
              <a:rPr lang="en-US" dirty="0"/>
              <a:t>, </a:t>
            </a:r>
            <a:r>
              <a:rPr lang="en-US" dirty="0" err="1"/>
              <a:t>verständliche</a:t>
            </a:r>
            <a:r>
              <a:rPr lang="en-US" dirty="0"/>
              <a:t> </a:t>
            </a:r>
            <a:r>
              <a:rPr lang="en-US" dirty="0" err="1"/>
              <a:t>Formulierungen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Abgrenzung</a:t>
            </a:r>
            <a:r>
              <a:rPr lang="en-US" dirty="0"/>
              <a:t> </a:t>
            </a:r>
            <a:r>
              <a:rPr lang="en-US" dirty="0" err="1"/>
              <a:t>Kompetenzbereiche</a:t>
            </a:r>
            <a:r>
              <a:rPr lang="en-US" dirty="0"/>
              <a:t> </a:t>
            </a:r>
            <a:r>
              <a:rPr lang="en-US" dirty="0" err="1" smtClean="0"/>
              <a:t>Organisation</a:t>
            </a:r>
            <a:r>
              <a:rPr lang="en-US" dirty="0" smtClean="0"/>
              <a:t> </a:t>
            </a:r>
            <a:r>
              <a:rPr lang="en-US" dirty="0"/>
              <a:t>und </a:t>
            </a:r>
            <a:r>
              <a:rPr lang="en-US" dirty="0" err="1"/>
              <a:t>Politik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Zusammenschliessen</a:t>
            </a:r>
            <a:r>
              <a:rPr lang="en-US" dirty="0"/>
              <a:t> der </a:t>
            </a:r>
            <a:r>
              <a:rPr lang="en-US" dirty="0" err="1"/>
              <a:t>Verbände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Professionalisierung</a:t>
            </a:r>
            <a:r>
              <a:rPr lang="en-US" dirty="0"/>
              <a:t> </a:t>
            </a:r>
            <a:r>
              <a:rPr lang="en-US" dirty="0" err="1"/>
              <a:t>definieren</a:t>
            </a:r>
            <a:endParaRPr lang="en-US" dirty="0"/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9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Was </a:t>
            </a:r>
            <a:r>
              <a:rPr lang="en-US" dirty="0" err="1"/>
              <a:t>verbinde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dem</a:t>
            </a:r>
            <a:r>
              <a:rPr lang="en-US" dirty="0"/>
              <a:t> </a:t>
            </a:r>
            <a:r>
              <a:rPr lang="en-US" dirty="0" err="1"/>
              <a:t>Begriff</a:t>
            </a:r>
            <a:r>
              <a:rPr lang="en-US" dirty="0"/>
              <a:t> </a:t>
            </a:r>
            <a:r>
              <a:rPr lang="en-US" dirty="0" err="1"/>
              <a:t>Kammer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numCol="1">
            <a:normAutofit fontScale="85000" lnSpcReduction="20000"/>
          </a:bodyPr>
          <a:lstStyle/>
          <a:p>
            <a:pPr>
              <a:buFont typeface="Wingdings" charset="2"/>
              <a:buChar char="v"/>
            </a:pPr>
            <a:r>
              <a:rPr lang="en-US" b="1" dirty="0" err="1" smtClean="0"/>
              <a:t>Mehr</a:t>
            </a:r>
            <a:r>
              <a:rPr lang="en-US" b="1" dirty="0"/>
              <a:t> </a:t>
            </a:r>
            <a:r>
              <a:rPr lang="en-US" b="1" dirty="0" err="1" smtClean="0"/>
              <a:t>Einfluss</a:t>
            </a:r>
            <a:r>
              <a:rPr lang="en-US" b="1" dirty="0" smtClean="0"/>
              <a:t>/</a:t>
            </a:r>
            <a:r>
              <a:rPr lang="en-US" b="1" dirty="0" err="1" smtClean="0"/>
              <a:t>Macht</a:t>
            </a:r>
            <a:r>
              <a:rPr lang="en-US" b="1" dirty="0" smtClean="0"/>
              <a:t>/</a:t>
            </a:r>
            <a:r>
              <a:rPr lang="en-US" b="1" dirty="0" err="1" smtClean="0"/>
              <a:t>Ansehen</a:t>
            </a:r>
            <a:r>
              <a:rPr lang="en-US" b="1" dirty="0" smtClean="0"/>
              <a:t>/Position </a:t>
            </a:r>
            <a:r>
              <a:rPr lang="en-US" b="1" dirty="0" err="1"/>
              <a:t>im</a:t>
            </a:r>
            <a:r>
              <a:rPr lang="en-US" b="1" dirty="0"/>
              <a:t> </a:t>
            </a:r>
            <a:r>
              <a:rPr lang="en-US" b="1" dirty="0" err="1"/>
              <a:t>positiven</a:t>
            </a:r>
            <a:r>
              <a:rPr lang="en-US" b="1" dirty="0"/>
              <a:t> Sinn</a:t>
            </a:r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Übergeordnetes</a:t>
            </a:r>
            <a:r>
              <a:rPr lang="en-US" b="1" dirty="0" smtClean="0"/>
              <a:t> </a:t>
            </a:r>
            <a:r>
              <a:rPr lang="en-US" b="1" dirty="0"/>
              <a:t>Organ </a:t>
            </a:r>
            <a:r>
              <a:rPr lang="en-US" b="1" dirty="0" err="1"/>
              <a:t>eines</a:t>
            </a:r>
            <a:r>
              <a:rPr lang="en-US" b="1" dirty="0"/>
              <a:t> </a:t>
            </a:r>
            <a:r>
              <a:rPr lang="en-US" b="1" dirty="0" err="1"/>
              <a:t>Berufsstandes</a:t>
            </a:r>
            <a:endParaRPr lang="en-US" b="1" dirty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Sinnvolle</a:t>
            </a:r>
            <a:r>
              <a:rPr lang="en-US" b="1" dirty="0"/>
              <a:t>, </a:t>
            </a:r>
            <a:r>
              <a:rPr lang="en-US" b="1" dirty="0" err="1"/>
              <a:t>zielführende</a:t>
            </a:r>
            <a:r>
              <a:rPr lang="en-US" b="1" dirty="0"/>
              <a:t> und </a:t>
            </a:r>
            <a:r>
              <a:rPr lang="en-US" b="1" dirty="0" err="1"/>
              <a:t>relevantere</a:t>
            </a:r>
            <a:r>
              <a:rPr lang="en-US" b="1" dirty="0"/>
              <a:t> (</a:t>
            </a:r>
            <a:r>
              <a:rPr lang="en-US" b="1" dirty="0" err="1"/>
              <a:t>Berufs</a:t>
            </a:r>
            <a:r>
              <a:rPr lang="en-US" b="1" dirty="0"/>
              <a:t>)-</a:t>
            </a:r>
            <a:r>
              <a:rPr lang="en-US" b="1" dirty="0" err="1"/>
              <a:t>verwaltung</a:t>
            </a:r>
            <a:r>
              <a:rPr lang="en-US" b="1" dirty="0"/>
              <a:t>, </a:t>
            </a:r>
            <a:r>
              <a:rPr lang="en-US" b="1" dirty="0" err="1"/>
              <a:t>Transparenz</a:t>
            </a:r>
            <a:endParaRPr lang="en-US" b="1" dirty="0"/>
          </a:p>
          <a:p>
            <a:pPr>
              <a:buFont typeface="Wingdings" charset="2"/>
              <a:buChar char="v"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v"/>
            </a:pPr>
            <a:r>
              <a:rPr lang="en-US" dirty="0" err="1"/>
              <a:t>Bürokratie</a:t>
            </a:r>
            <a:r>
              <a:rPr lang="en-US" dirty="0"/>
              <a:t>, </a:t>
            </a:r>
            <a:r>
              <a:rPr lang="en-US" dirty="0" err="1"/>
              <a:t>Wasserkopf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/>
              <a:t>“</a:t>
            </a:r>
            <a:r>
              <a:rPr lang="en-US" dirty="0" err="1"/>
              <a:t>Besenkammer</a:t>
            </a:r>
            <a:r>
              <a:rPr lang="en-US" dirty="0"/>
              <a:t>”/</a:t>
            </a:r>
            <a:r>
              <a:rPr lang="en-US" dirty="0" err="1"/>
              <a:t>eingesperrt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Hierarchie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Beschwerdesystem</a:t>
            </a:r>
            <a:r>
              <a:rPr lang="en-US" dirty="0"/>
              <a:t>/</a:t>
            </a:r>
            <a:r>
              <a:rPr lang="en-US" dirty="0" err="1"/>
              <a:t>Sanktionsrecht</a:t>
            </a:r>
            <a:r>
              <a:rPr lang="en-US" dirty="0"/>
              <a:t> (pro)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Fremdbestimmung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Föderalismus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Versorgungssystem</a:t>
            </a:r>
            <a:r>
              <a:rPr lang="en-US" dirty="0"/>
              <a:t>/-</a:t>
            </a:r>
            <a:r>
              <a:rPr lang="en-US" dirty="0" err="1"/>
              <a:t>werk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Finanzierung</a:t>
            </a:r>
            <a:r>
              <a:rPr lang="en-US" dirty="0"/>
              <a:t>?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weiteres</a:t>
            </a:r>
            <a:r>
              <a:rPr lang="en-US" dirty="0"/>
              <a:t> </a:t>
            </a:r>
            <a:r>
              <a:rPr lang="en-US" dirty="0" err="1"/>
              <a:t>Diskussionspotential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Kammer</a:t>
            </a:r>
            <a:r>
              <a:rPr lang="en-US" dirty="0"/>
              <a:t>-DHV-und </a:t>
            </a:r>
            <a:r>
              <a:rPr lang="en-US" dirty="0" err="1"/>
              <a:t>BfHD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Zusammenarbeit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dirty="0" err="1"/>
              <a:t>Hebammen</a:t>
            </a:r>
            <a:endParaRPr lang="en-US" dirty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1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Welche</a:t>
            </a:r>
            <a:r>
              <a:rPr lang="en-US" dirty="0" smtClean="0"/>
              <a:t> </a:t>
            </a:r>
            <a:r>
              <a:rPr lang="en-US" dirty="0" err="1"/>
              <a:t>Unterstützung</a:t>
            </a:r>
            <a:r>
              <a:rPr lang="en-US" dirty="0"/>
              <a:t> </a:t>
            </a:r>
            <a:r>
              <a:rPr lang="en-US" dirty="0" err="1"/>
              <a:t>erhoffe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mir</a:t>
            </a:r>
            <a:r>
              <a:rPr lang="en-US" dirty="0"/>
              <a:t> von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Kammer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b="1" dirty="0" err="1" smtClean="0"/>
              <a:t>Qualitätssicherung</a:t>
            </a:r>
            <a:r>
              <a:rPr lang="en-US" b="1" dirty="0" smtClean="0"/>
              <a:t> in </a:t>
            </a:r>
            <a:r>
              <a:rPr lang="en-US" b="1" dirty="0" err="1" smtClean="0"/>
              <a:t>Aus</a:t>
            </a:r>
            <a:r>
              <a:rPr lang="en-US" b="1" dirty="0" smtClean="0"/>
              <a:t>-, Fort-, und </a:t>
            </a:r>
            <a:r>
              <a:rPr lang="en-US" b="1" dirty="0" err="1" smtClean="0"/>
              <a:t>Weiterbildung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Transparenz</a:t>
            </a:r>
            <a:r>
              <a:rPr lang="en-US" b="1" dirty="0" smtClean="0"/>
              <a:t> in der </a:t>
            </a:r>
            <a:r>
              <a:rPr lang="en-US" b="1" dirty="0" err="1" smtClean="0"/>
              <a:t>Berufsausübung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Beslastbare</a:t>
            </a:r>
            <a:r>
              <a:rPr lang="en-US" b="1" dirty="0" smtClean="0"/>
              <a:t> </a:t>
            </a:r>
            <a:r>
              <a:rPr lang="en-US" b="1" dirty="0" err="1" smtClean="0"/>
              <a:t>Zahlen</a:t>
            </a:r>
            <a:r>
              <a:rPr lang="en-US" b="1" dirty="0" smtClean="0"/>
              <a:t> und </a:t>
            </a:r>
            <a:r>
              <a:rPr lang="en-US" b="1" dirty="0" err="1" smtClean="0"/>
              <a:t>Versorgungsforschung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Probleme</a:t>
            </a:r>
            <a:r>
              <a:rPr lang="en-US" dirty="0" smtClean="0"/>
              <a:t> </a:t>
            </a:r>
            <a:r>
              <a:rPr lang="en-US" dirty="0" err="1" smtClean="0"/>
              <a:t>besser</a:t>
            </a:r>
            <a:r>
              <a:rPr lang="en-US" dirty="0" smtClean="0"/>
              <a:t> </a:t>
            </a:r>
            <a:r>
              <a:rPr lang="en-US" dirty="0" err="1" smtClean="0"/>
              <a:t>definier</a:t>
            </a:r>
            <a:r>
              <a:rPr lang="en-US" dirty="0" smtClean="0"/>
              <a:t>-, </a:t>
            </a:r>
            <a:r>
              <a:rPr lang="en-US" dirty="0" err="1" smtClean="0"/>
              <a:t>sicht</a:t>
            </a:r>
            <a:r>
              <a:rPr lang="en-US" dirty="0" smtClean="0"/>
              <a:t>, - und </a:t>
            </a:r>
            <a:r>
              <a:rPr lang="en-US" dirty="0" err="1" smtClean="0"/>
              <a:t>lösbar</a:t>
            </a:r>
            <a:r>
              <a:rPr lang="en-US" dirty="0" smtClean="0"/>
              <a:t>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dirty="0"/>
              <a:t>Einheit &gt; </a:t>
            </a:r>
            <a:r>
              <a:rPr lang="en-US" dirty="0" err="1"/>
              <a:t>Kammer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/>
              <a:t>Alle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Politisches</a:t>
            </a:r>
            <a:r>
              <a:rPr lang="en-US" dirty="0"/>
              <a:t> </a:t>
            </a:r>
            <a:r>
              <a:rPr lang="en-US" dirty="0" err="1"/>
              <a:t>Gewicht</a:t>
            </a:r>
            <a:r>
              <a:rPr lang="en-US" dirty="0"/>
              <a:t> (!)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Versorgungsforschung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/>
              <a:t>“</a:t>
            </a:r>
            <a:r>
              <a:rPr lang="en-US" dirty="0" err="1"/>
              <a:t>garantierte</a:t>
            </a:r>
            <a:r>
              <a:rPr lang="en-US" dirty="0"/>
              <a:t>” </a:t>
            </a:r>
            <a:r>
              <a:rPr lang="en-US" dirty="0" err="1"/>
              <a:t>Qualität</a:t>
            </a:r>
            <a:r>
              <a:rPr lang="en-US" dirty="0"/>
              <a:t> des </a:t>
            </a:r>
            <a:r>
              <a:rPr lang="en-US" dirty="0" err="1"/>
              <a:t>Hebammenwesens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Entscheidungenauf</a:t>
            </a:r>
            <a:r>
              <a:rPr lang="en-US" dirty="0"/>
              <a:t> </a:t>
            </a:r>
            <a:r>
              <a:rPr lang="en-US" dirty="0" err="1"/>
              <a:t>Bundesebene</a:t>
            </a:r>
            <a:endParaRPr lang="en-US" dirty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7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Was </a:t>
            </a:r>
            <a:r>
              <a:rPr lang="en-US" dirty="0" err="1"/>
              <a:t>spricht</a:t>
            </a:r>
            <a:r>
              <a:rPr lang="en-US" dirty="0"/>
              <a:t> </a:t>
            </a:r>
            <a:r>
              <a:rPr lang="en-US" dirty="0" err="1"/>
              <a:t>gegen</a:t>
            </a:r>
            <a:r>
              <a:rPr lang="en-US" dirty="0"/>
              <a:t> die </a:t>
            </a:r>
            <a:r>
              <a:rPr lang="en-US" dirty="0" err="1"/>
              <a:t>Einführung</a:t>
            </a:r>
            <a:r>
              <a:rPr lang="en-US" dirty="0"/>
              <a:t>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Kammer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numCol="1">
            <a:normAutofit fontScale="92500" lnSpcReduction="20000"/>
          </a:bodyPr>
          <a:lstStyle/>
          <a:p>
            <a:pPr>
              <a:buFont typeface="Wingdings" charset="2"/>
              <a:buChar char="v"/>
            </a:pPr>
            <a:r>
              <a:rPr lang="en-US" dirty="0" smtClean="0"/>
              <a:t>“</a:t>
            </a:r>
            <a:r>
              <a:rPr lang="en-US" b="1" dirty="0" err="1" smtClean="0"/>
              <a:t>Zwangs”mitgliedschaft</a:t>
            </a:r>
            <a:r>
              <a:rPr lang="en-US" b="1" dirty="0" smtClean="0"/>
              <a:t>!</a:t>
            </a:r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Finanzierung</a:t>
            </a:r>
            <a:r>
              <a:rPr lang="en-US" b="1" dirty="0" smtClean="0"/>
              <a:t>?</a:t>
            </a:r>
          </a:p>
          <a:p>
            <a:pPr>
              <a:buFont typeface="Wingdings" charset="2"/>
              <a:buChar char="v"/>
            </a:pPr>
            <a:r>
              <a:rPr lang="en-US" b="1" dirty="0" smtClean="0"/>
              <a:t>“</a:t>
            </a:r>
            <a:r>
              <a:rPr lang="en-US" b="1" dirty="0" err="1" smtClean="0"/>
              <a:t>Vereinsmeierei</a:t>
            </a:r>
            <a:r>
              <a:rPr lang="en-US" b="1" dirty="0" smtClean="0"/>
              <a:t>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v"/>
            </a:pPr>
            <a:r>
              <a:rPr lang="en-US" dirty="0"/>
              <a:t>Re-</a:t>
            </a:r>
            <a:r>
              <a:rPr lang="en-US" dirty="0" err="1"/>
              <a:t>Registrierung</a:t>
            </a:r>
            <a:r>
              <a:rPr lang="en-US" dirty="0"/>
              <a:t> </a:t>
            </a:r>
            <a:r>
              <a:rPr lang="en-US" dirty="0" err="1"/>
              <a:t>erfolglos</a:t>
            </a:r>
            <a:r>
              <a:rPr lang="en-US" dirty="0"/>
              <a:t>, was </a:t>
            </a:r>
            <a:r>
              <a:rPr lang="en-US" dirty="0" err="1"/>
              <a:t>dann</a:t>
            </a:r>
            <a:r>
              <a:rPr lang="en-US" dirty="0"/>
              <a:t>? (</a:t>
            </a:r>
            <a:r>
              <a:rPr lang="en-US" dirty="0" err="1"/>
              <a:t>z.B</a:t>
            </a:r>
            <a:r>
              <a:rPr lang="en-US" dirty="0"/>
              <a:t>. </a:t>
            </a:r>
            <a:r>
              <a:rPr lang="en-US" dirty="0" err="1"/>
              <a:t>chronische</a:t>
            </a:r>
            <a:r>
              <a:rPr lang="en-US" dirty="0"/>
              <a:t> </a:t>
            </a:r>
            <a:r>
              <a:rPr lang="en-US" dirty="0" err="1"/>
              <a:t>Erkrankung</a:t>
            </a:r>
            <a:r>
              <a:rPr lang="en-US" dirty="0"/>
              <a:t>)</a:t>
            </a:r>
          </a:p>
          <a:p>
            <a:pPr>
              <a:buFont typeface="Wingdings" charset="2"/>
              <a:buChar char="v"/>
            </a:pPr>
            <a:r>
              <a:rPr lang="en-US" dirty="0"/>
              <a:t> </a:t>
            </a:r>
            <a:r>
              <a:rPr lang="en-US" dirty="0" err="1"/>
              <a:t>evtl</a:t>
            </a:r>
            <a:r>
              <a:rPr lang="en-US" dirty="0"/>
              <a:t>.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kleine</a:t>
            </a:r>
            <a:r>
              <a:rPr lang="en-US" dirty="0"/>
              <a:t> </a:t>
            </a:r>
            <a:r>
              <a:rPr lang="en-US" dirty="0" err="1"/>
              <a:t>Berufsgruppe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/>
              <a:t> </a:t>
            </a:r>
            <a:r>
              <a:rPr lang="en-US" dirty="0" err="1"/>
              <a:t>Nichts</a:t>
            </a:r>
            <a:r>
              <a:rPr lang="en-US" dirty="0"/>
              <a:t>!!!</a:t>
            </a:r>
          </a:p>
          <a:p>
            <a:pPr>
              <a:buFont typeface="Wingdings" charset="2"/>
              <a:buChar char="v"/>
            </a:pP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wäre</a:t>
            </a:r>
            <a:r>
              <a:rPr lang="en-US" dirty="0"/>
              <a:t> </a:t>
            </a:r>
            <a:r>
              <a:rPr lang="en-US" dirty="0" err="1"/>
              <a:t>besser</a:t>
            </a:r>
            <a:r>
              <a:rPr lang="en-US" dirty="0"/>
              <a:t>, </a:t>
            </a:r>
            <a:r>
              <a:rPr lang="en-US" dirty="0" err="1"/>
              <a:t>eine</a:t>
            </a:r>
            <a:r>
              <a:rPr lang="en-US" dirty="0"/>
              <a:t> (</a:t>
            </a:r>
            <a:r>
              <a:rPr lang="en-US" dirty="0" err="1"/>
              <a:t>nicht</a:t>
            </a:r>
            <a:r>
              <a:rPr lang="en-US" dirty="0"/>
              <a:t> </a:t>
            </a:r>
            <a:r>
              <a:rPr lang="en-US" dirty="0" err="1"/>
              <a:t>zielführend</a:t>
            </a:r>
            <a:r>
              <a:rPr lang="en-US" dirty="0"/>
              <a:t>) </a:t>
            </a:r>
            <a:r>
              <a:rPr lang="en-US" dirty="0" err="1"/>
              <a:t>Kammer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nichtakadem</a:t>
            </a:r>
            <a:r>
              <a:rPr lang="en-US" dirty="0"/>
              <a:t>./</a:t>
            </a:r>
            <a:r>
              <a:rPr lang="en-US" dirty="0" err="1"/>
              <a:t>nicht-ärztliche</a:t>
            </a:r>
            <a:r>
              <a:rPr lang="en-US" dirty="0"/>
              <a:t> </a:t>
            </a:r>
            <a:r>
              <a:rPr lang="en-US" dirty="0" err="1"/>
              <a:t>Berufe</a:t>
            </a:r>
            <a:r>
              <a:rPr lang="en-US" dirty="0"/>
              <a:t> (</a:t>
            </a:r>
            <a:r>
              <a:rPr lang="en-US" dirty="0" err="1"/>
              <a:t>Gefahr</a:t>
            </a:r>
            <a:r>
              <a:rPr lang="en-US" dirty="0"/>
              <a:t>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Zersplitterung</a:t>
            </a:r>
            <a:r>
              <a:rPr lang="en-US" dirty="0"/>
              <a:t> der </a:t>
            </a:r>
            <a:r>
              <a:rPr lang="en-US" dirty="0" err="1"/>
              <a:t>Interessen</a:t>
            </a:r>
            <a:r>
              <a:rPr lang="en-US" dirty="0"/>
              <a:t> der </a:t>
            </a:r>
            <a:r>
              <a:rPr lang="en-US" dirty="0" err="1"/>
              <a:t>Hebammenschaft</a:t>
            </a:r>
            <a:r>
              <a:rPr lang="en-US" dirty="0"/>
              <a:t> (</a:t>
            </a:r>
            <a:r>
              <a:rPr lang="en-US" dirty="0" err="1"/>
              <a:t>warum</a:t>
            </a:r>
            <a:r>
              <a:rPr lang="en-US" dirty="0"/>
              <a:t>?)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Undemokratisch</a:t>
            </a:r>
            <a:r>
              <a:rPr lang="en-US" dirty="0"/>
              <a:t> (</a:t>
            </a:r>
            <a:r>
              <a:rPr lang="en-US" dirty="0" err="1"/>
              <a:t>warum</a:t>
            </a:r>
            <a:r>
              <a:rPr lang="en-US" dirty="0" smtClean="0"/>
              <a:t>?)</a:t>
            </a:r>
          </a:p>
          <a:p>
            <a:pPr>
              <a:buFont typeface="Wingdings" charset="2"/>
              <a:buChar char="v"/>
            </a:pPr>
            <a:r>
              <a:rPr lang="en-US" dirty="0" err="1" smtClean="0"/>
              <a:t>Unwissenheit</a:t>
            </a:r>
            <a:r>
              <a:rPr lang="en-US" dirty="0"/>
              <a:t>, </a:t>
            </a:r>
            <a:r>
              <a:rPr lang="en-US" dirty="0" err="1"/>
              <a:t>viele</a:t>
            </a:r>
            <a:r>
              <a:rPr lang="en-US" dirty="0"/>
              <a:t> </a:t>
            </a:r>
            <a:r>
              <a:rPr lang="en-US" dirty="0" err="1"/>
              <a:t>offene</a:t>
            </a:r>
            <a:r>
              <a:rPr lang="en-US" dirty="0"/>
              <a:t> </a:t>
            </a:r>
            <a:r>
              <a:rPr lang="en-US" dirty="0" err="1" smtClean="0"/>
              <a:t>Fragen</a:t>
            </a:r>
            <a:endParaRPr lang="en-US" dirty="0" smtClean="0"/>
          </a:p>
          <a:p>
            <a:pPr>
              <a:buFont typeface="Wingdings" charset="2"/>
              <a:buChar char="v"/>
            </a:pPr>
            <a:r>
              <a:rPr lang="en-US" dirty="0" err="1" smtClean="0"/>
              <a:t>Teuer</a:t>
            </a:r>
            <a:r>
              <a:rPr lang="en-US" dirty="0"/>
              <a:t>! </a:t>
            </a:r>
            <a:r>
              <a:rPr lang="en-US" dirty="0" err="1"/>
              <a:t>Ist</a:t>
            </a:r>
            <a:r>
              <a:rPr lang="en-US" dirty="0"/>
              <a:t> das </a:t>
            </a:r>
            <a:r>
              <a:rPr lang="en-US" dirty="0" err="1"/>
              <a:t>wirklich</a:t>
            </a:r>
            <a:r>
              <a:rPr lang="en-US" dirty="0"/>
              <a:t> die </a:t>
            </a:r>
            <a:r>
              <a:rPr lang="en-US" dirty="0" err="1"/>
              <a:t>Lösung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Welche</a:t>
            </a:r>
            <a:r>
              <a:rPr lang="en-US" dirty="0"/>
              <a:t> </a:t>
            </a:r>
            <a:r>
              <a:rPr lang="en-US" dirty="0" err="1"/>
              <a:t>Alternativen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Kammer</a:t>
            </a:r>
            <a:r>
              <a:rPr lang="en-US" dirty="0"/>
              <a:t> </a:t>
            </a:r>
            <a:r>
              <a:rPr lang="en-US" dirty="0" err="1"/>
              <a:t>sehe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v"/>
            </a:pPr>
            <a:r>
              <a:rPr lang="en-US" b="1" dirty="0" smtClean="0"/>
              <a:t>(</a:t>
            </a:r>
            <a:r>
              <a:rPr lang="en-US" b="1" dirty="0" err="1" smtClean="0"/>
              <a:t>Bundes</a:t>
            </a:r>
            <a:r>
              <a:rPr lang="en-US" b="1" dirty="0" smtClean="0"/>
              <a:t>-)</a:t>
            </a:r>
            <a:r>
              <a:rPr lang="en-US" b="1" dirty="0" err="1" smtClean="0"/>
              <a:t>Länderübergreifende</a:t>
            </a:r>
            <a:r>
              <a:rPr lang="en-US" b="1" dirty="0" smtClean="0"/>
              <a:t> </a:t>
            </a:r>
            <a:r>
              <a:rPr lang="en-US" b="1" dirty="0" err="1" smtClean="0"/>
              <a:t>Kammern</a:t>
            </a:r>
            <a:r>
              <a:rPr lang="en-US" b="1" dirty="0" smtClean="0"/>
              <a:t>, die </a:t>
            </a:r>
            <a:r>
              <a:rPr lang="en-US" b="1" dirty="0" err="1" smtClean="0"/>
              <a:t>sich</a:t>
            </a:r>
            <a:r>
              <a:rPr lang="en-US" b="1" dirty="0" smtClean="0"/>
              <a:t> an </a:t>
            </a:r>
            <a:r>
              <a:rPr lang="en-US" b="1" dirty="0" err="1" smtClean="0"/>
              <a:t>föderalen</a:t>
            </a:r>
            <a:r>
              <a:rPr lang="en-US" b="1" dirty="0" smtClean="0"/>
              <a:t> </a:t>
            </a:r>
            <a:r>
              <a:rPr lang="en-US" b="1" dirty="0" err="1" smtClean="0"/>
              <a:t>Strukturen</a:t>
            </a:r>
            <a:r>
              <a:rPr lang="en-US" b="1" dirty="0" smtClean="0"/>
              <a:t> in D </a:t>
            </a:r>
            <a:r>
              <a:rPr lang="en-US" b="1" dirty="0" err="1" smtClean="0"/>
              <a:t>orientieren</a:t>
            </a:r>
            <a:r>
              <a:rPr lang="en-US" b="1" dirty="0" smtClean="0"/>
              <a:t> (Nord, </a:t>
            </a:r>
            <a:r>
              <a:rPr lang="en-US" b="1" dirty="0" err="1" smtClean="0"/>
              <a:t>Süd</a:t>
            </a:r>
            <a:r>
              <a:rPr lang="en-US" b="1" dirty="0" smtClean="0"/>
              <a:t>, West, </a:t>
            </a:r>
            <a:r>
              <a:rPr lang="en-US" b="1" dirty="0" err="1" smtClean="0"/>
              <a:t>Ost</a:t>
            </a:r>
            <a:r>
              <a:rPr lang="en-US" b="1" dirty="0" smtClean="0"/>
              <a:t>)</a:t>
            </a:r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Verband</a:t>
            </a:r>
            <a:r>
              <a:rPr lang="en-US" b="1" dirty="0" smtClean="0"/>
              <a:t> </a:t>
            </a:r>
            <a:r>
              <a:rPr lang="en-US" b="1" dirty="0" err="1" smtClean="0"/>
              <a:t>kooperiert</a:t>
            </a:r>
            <a:r>
              <a:rPr lang="en-US" b="1" dirty="0" smtClean="0"/>
              <a:t> </a:t>
            </a:r>
            <a:r>
              <a:rPr lang="en-US" b="1" dirty="0" err="1" smtClean="0"/>
              <a:t>mit</a:t>
            </a:r>
            <a:r>
              <a:rPr lang="en-US" b="1" dirty="0" smtClean="0"/>
              <a:t> </a:t>
            </a:r>
            <a:r>
              <a:rPr lang="en-US" b="1" dirty="0" err="1" smtClean="0"/>
              <a:t>Nutzerinnenorganisationen</a:t>
            </a:r>
            <a:r>
              <a:rPr lang="en-US" b="1" dirty="0" smtClean="0"/>
              <a:t> (</a:t>
            </a:r>
            <a:r>
              <a:rPr lang="en-US" b="1" dirty="0" err="1" smtClean="0"/>
              <a:t>Verbraucherverbände</a:t>
            </a:r>
            <a:r>
              <a:rPr lang="en-US" b="1" dirty="0" smtClean="0"/>
              <a:t>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v"/>
            </a:pPr>
            <a:r>
              <a:rPr lang="en-US" dirty="0" err="1"/>
              <a:t>Keine</a:t>
            </a:r>
            <a:r>
              <a:rPr lang="en-US" dirty="0"/>
              <a:t>!!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Gruppe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bestehenden</a:t>
            </a:r>
            <a:r>
              <a:rPr lang="en-US" dirty="0"/>
              <a:t> </a:t>
            </a:r>
            <a:r>
              <a:rPr lang="en-US" dirty="0" err="1"/>
              <a:t>Organisation</a:t>
            </a:r>
            <a:r>
              <a:rPr lang="en-US" dirty="0"/>
              <a:t> </a:t>
            </a:r>
            <a:r>
              <a:rPr lang="en-US" dirty="0" err="1"/>
              <a:t>herauslösen</a:t>
            </a:r>
            <a:r>
              <a:rPr lang="en-US" dirty="0"/>
              <a:t> (</a:t>
            </a:r>
            <a:r>
              <a:rPr lang="en-US" dirty="0" err="1"/>
              <a:t>Bsp</a:t>
            </a:r>
            <a:r>
              <a:rPr lang="en-US" dirty="0"/>
              <a:t>. DGHWI)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Gründung</a:t>
            </a:r>
            <a:r>
              <a:rPr lang="en-US" dirty="0"/>
              <a:t>: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bestehenden</a:t>
            </a:r>
            <a:r>
              <a:rPr lang="en-US" dirty="0"/>
              <a:t> </a:t>
            </a:r>
            <a:r>
              <a:rPr lang="en-US" dirty="0" err="1"/>
              <a:t>Organisationen</a:t>
            </a:r>
            <a:r>
              <a:rPr lang="en-US" dirty="0"/>
              <a:t> </a:t>
            </a:r>
            <a:r>
              <a:rPr lang="en-US" dirty="0" err="1"/>
              <a:t>Vertreterinnen</a:t>
            </a:r>
            <a:r>
              <a:rPr lang="en-US" dirty="0"/>
              <a:t> </a:t>
            </a:r>
            <a:r>
              <a:rPr lang="en-US" dirty="0" err="1"/>
              <a:t>bestimmen</a:t>
            </a:r>
            <a:r>
              <a:rPr lang="en-US" dirty="0"/>
              <a:t>, </a:t>
            </a:r>
            <a:r>
              <a:rPr lang="en-US" dirty="0" err="1"/>
              <a:t>damit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mitgenommen</a:t>
            </a:r>
            <a:r>
              <a:rPr lang="en-US" dirty="0"/>
              <a:t> </a:t>
            </a:r>
            <a:r>
              <a:rPr lang="en-US" dirty="0" err="1"/>
              <a:t>werden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Amsthebamme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Gesundheitsamt</a:t>
            </a:r>
            <a:r>
              <a:rPr lang="en-US" dirty="0"/>
              <a:t>/</a:t>
            </a:r>
            <a:r>
              <a:rPr lang="en-US" dirty="0" err="1"/>
              <a:t>Landesgesundheisamt</a:t>
            </a:r>
            <a:r>
              <a:rPr lang="en-US" dirty="0"/>
              <a:t> (</a:t>
            </a:r>
            <a:r>
              <a:rPr lang="en-US" dirty="0" err="1"/>
              <a:t>Zweck</a:t>
            </a:r>
            <a:r>
              <a:rPr lang="en-US" dirty="0"/>
              <a:t>: </a:t>
            </a:r>
            <a:r>
              <a:rPr lang="en-US" dirty="0" err="1"/>
              <a:t>Selbstregulierung</a:t>
            </a:r>
            <a:r>
              <a:rPr lang="en-US" dirty="0"/>
              <a:t>)</a:t>
            </a:r>
          </a:p>
          <a:p>
            <a:pPr>
              <a:buFont typeface="Wingdings" charset="2"/>
              <a:buChar char="v"/>
            </a:pPr>
            <a:r>
              <a:rPr lang="en-US" dirty="0" err="1"/>
              <a:t>Stärkere</a:t>
            </a:r>
            <a:r>
              <a:rPr lang="en-US" dirty="0"/>
              <a:t> </a:t>
            </a:r>
            <a:r>
              <a:rPr lang="en-US" dirty="0" err="1"/>
              <a:t>Kriterien</a:t>
            </a:r>
            <a:r>
              <a:rPr lang="en-US" dirty="0"/>
              <a:t>/</a:t>
            </a:r>
            <a:r>
              <a:rPr lang="en-US" dirty="0" err="1"/>
              <a:t>Regularien</a:t>
            </a:r>
            <a:r>
              <a:rPr lang="en-US" dirty="0"/>
              <a:t>/</a:t>
            </a:r>
            <a:r>
              <a:rPr lang="en-US" dirty="0" err="1"/>
              <a:t>Restriktionen</a:t>
            </a:r>
            <a:r>
              <a:rPr lang="en-US" dirty="0"/>
              <a:t> </a:t>
            </a:r>
            <a:r>
              <a:rPr lang="en-US" dirty="0" err="1"/>
              <a:t>über</a:t>
            </a:r>
            <a:r>
              <a:rPr lang="en-US" dirty="0"/>
              <a:t> </a:t>
            </a:r>
            <a:r>
              <a:rPr lang="en-US" dirty="0" err="1"/>
              <a:t>Berufsordnung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 err="1"/>
              <a:t>Gewerkschaft</a:t>
            </a:r>
            <a:endParaRPr lang="en-US" dirty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6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Welche</a:t>
            </a:r>
            <a:r>
              <a:rPr lang="en-US" dirty="0"/>
              <a:t> </a:t>
            </a:r>
            <a:r>
              <a:rPr lang="en-US" dirty="0" err="1"/>
              <a:t>Kammeraufgaben</a:t>
            </a:r>
            <a:r>
              <a:rPr lang="en-US" dirty="0"/>
              <a:t> </a:t>
            </a:r>
            <a:r>
              <a:rPr lang="en-US" dirty="0" err="1"/>
              <a:t>werden</a:t>
            </a:r>
            <a:r>
              <a:rPr lang="en-US" dirty="0"/>
              <a:t> </a:t>
            </a:r>
            <a:r>
              <a:rPr lang="en-US" dirty="0" err="1"/>
              <a:t>bereits</a:t>
            </a:r>
            <a:r>
              <a:rPr lang="en-US" dirty="0"/>
              <a:t>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Verband</a:t>
            </a:r>
            <a:r>
              <a:rPr lang="en-US" dirty="0"/>
              <a:t> </a:t>
            </a:r>
            <a:r>
              <a:rPr lang="en-US" dirty="0" err="1"/>
              <a:t>erfüllt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b="1" dirty="0" err="1" smtClean="0"/>
              <a:t>Rechtsbeistand</a:t>
            </a:r>
            <a:r>
              <a:rPr lang="en-US" b="1" dirty="0" smtClean="0"/>
              <a:t> (</a:t>
            </a:r>
            <a:r>
              <a:rPr lang="en-US" b="1" dirty="0" err="1" smtClean="0"/>
              <a:t>deutlich</a:t>
            </a:r>
            <a:r>
              <a:rPr lang="en-US" b="1" dirty="0" smtClean="0"/>
              <a:t> </a:t>
            </a:r>
            <a:r>
              <a:rPr lang="en-US" b="1" dirty="0" err="1" smtClean="0"/>
              <a:t>eingeschränkt</a:t>
            </a:r>
            <a:r>
              <a:rPr lang="en-US" b="1" dirty="0" smtClean="0"/>
              <a:t>)</a:t>
            </a:r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Interessensvertretung</a:t>
            </a:r>
            <a:r>
              <a:rPr lang="en-US" b="1" dirty="0" smtClean="0"/>
              <a:t>/</a:t>
            </a:r>
            <a:r>
              <a:rPr lang="en-US" b="1" dirty="0" err="1" smtClean="0"/>
              <a:t>Berufspolitik</a:t>
            </a:r>
            <a:r>
              <a:rPr lang="en-US" b="1" dirty="0" smtClean="0"/>
              <a:t>/ </a:t>
            </a:r>
            <a:r>
              <a:rPr lang="en-US" b="1" dirty="0" err="1" smtClean="0"/>
              <a:t>Gebührenverhandlung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b="1" dirty="0" err="1" smtClean="0"/>
              <a:t>Haftpflichtversicherung</a:t>
            </a:r>
            <a:endParaRPr lang="en-US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charset="2"/>
              <a:buChar char="v"/>
            </a:pPr>
            <a:r>
              <a:rPr lang="en-US" dirty="0" err="1"/>
              <a:t>Internationale</a:t>
            </a:r>
            <a:r>
              <a:rPr lang="en-US" dirty="0"/>
              <a:t> </a:t>
            </a:r>
            <a:r>
              <a:rPr lang="en-US" dirty="0" err="1"/>
              <a:t>Kontakte</a:t>
            </a:r>
            <a:endParaRPr lang="en-US" dirty="0"/>
          </a:p>
          <a:p>
            <a:pPr>
              <a:buFont typeface="Wingdings" charset="2"/>
              <a:buChar char="v"/>
            </a:pPr>
            <a:r>
              <a:rPr lang="en-US" dirty="0"/>
              <a:t>Definition (</a:t>
            </a:r>
            <a:r>
              <a:rPr lang="en-US" dirty="0" err="1"/>
              <a:t>nicht</a:t>
            </a:r>
            <a:r>
              <a:rPr lang="en-US" dirty="0"/>
              <a:t> </a:t>
            </a:r>
            <a:r>
              <a:rPr lang="en-US" dirty="0" err="1"/>
              <a:t>bindende</a:t>
            </a:r>
            <a:r>
              <a:rPr lang="en-US" dirty="0"/>
              <a:t>) von: </a:t>
            </a:r>
            <a:r>
              <a:rPr lang="en-US" dirty="0" err="1"/>
              <a:t>Berufsethik</a:t>
            </a:r>
            <a:r>
              <a:rPr lang="en-US" dirty="0"/>
              <a:t>, </a:t>
            </a:r>
            <a:r>
              <a:rPr lang="en-US" dirty="0" err="1"/>
              <a:t>Informationsweitergabe</a:t>
            </a:r>
            <a:r>
              <a:rPr lang="en-US" dirty="0"/>
              <a:t>, </a:t>
            </a:r>
            <a:r>
              <a:rPr lang="en-US" dirty="0" err="1"/>
              <a:t>Empfehlungen</a:t>
            </a:r>
            <a:r>
              <a:rPr lang="en-US" dirty="0"/>
              <a:t>, QM, (</a:t>
            </a:r>
            <a:r>
              <a:rPr lang="en-US" dirty="0" err="1"/>
              <a:t>eingeschränkte</a:t>
            </a:r>
            <a:r>
              <a:rPr lang="en-US" dirty="0"/>
              <a:t>) </a:t>
            </a:r>
            <a:r>
              <a:rPr lang="en-US" dirty="0" err="1"/>
              <a:t>Datensammlung</a:t>
            </a:r>
            <a:r>
              <a:rPr lang="en-US" dirty="0"/>
              <a:t>, </a:t>
            </a:r>
            <a:r>
              <a:rPr lang="en-US" dirty="0" err="1" smtClean="0"/>
              <a:t>Beschwerdemanagement</a:t>
            </a:r>
            <a:endParaRPr lang="en-US" dirty="0" smtClean="0"/>
          </a:p>
          <a:p>
            <a:pPr>
              <a:buFont typeface="Wingdings" charset="2"/>
              <a:buChar char="v"/>
            </a:pPr>
            <a:r>
              <a:rPr lang="en-US" dirty="0" err="1" smtClean="0"/>
              <a:t>Demokratische</a:t>
            </a:r>
            <a:r>
              <a:rPr lang="en-US" dirty="0" smtClean="0"/>
              <a:t> </a:t>
            </a:r>
            <a:r>
              <a:rPr lang="en-US" dirty="0" err="1"/>
              <a:t>Strukturen</a:t>
            </a:r>
            <a:endParaRPr lang="en-US" dirty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3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Was muss </a:t>
            </a:r>
            <a:r>
              <a:rPr lang="en-US" sz="4000" dirty="0" err="1"/>
              <a:t>ich</a:t>
            </a:r>
            <a:r>
              <a:rPr lang="en-US" sz="4000" dirty="0"/>
              <a:t> </a:t>
            </a:r>
            <a:r>
              <a:rPr lang="en-US" sz="4000" dirty="0" err="1"/>
              <a:t>wissen</a:t>
            </a:r>
            <a:r>
              <a:rPr lang="en-US" sz="4000" dirty="0"/>
              <a:t>, </a:t>
            </a:r>
            <a:r>
              <a:rPr lang="en-US" sz="4000" dirty="0" err="1"/>
              <a:t>damit</a:t>
            </a:r>
            <a:r>
              <a:rPr lang="en-US" sz="4000" dirty="0"/>
              <a:t> </a:t>
            </a:r>
            <a:r>
              <a:rPr lang="en-US" sz="4000" dirty="0" err="1"/>
              <a:t>ich</a:t>
            </a:r>
            <a:r>
              <a:rPr lang="en-US" sz="4000" dirty="0"/>
              <a:t> </a:t>
            </a:r>
            <a:r>
              <a:rPr lang="en-US" sz="4000" dirty="0" err="1"/>
              <a:t>mich</a:t>
            </a:r>
            <a:r>
              <a:rPr lang="en-US" sz="4000" dirty="0"/>
              <a:t> </a:t>
            </a:r>
            <a:r>
              <a:rPr lang="en-US" sz="4000" dirty="0" err="1"/>
              <a:t>zum</a:t>
            </a:r>
            <a:r>
              <a:rPr lang="en-US" sz="4000" dirty="0"/>
              <a:t> </a:t>
            </a:r>
            <a:r>
              <a:rPr lang="en-US" sz="4000" dirty="0" err="1"/>
              <a:t>Thema</a:t>
            </a:r>
            <a:r>
              <a:rPr lang="en-US" sz="4000" dirty="0"/>
              <a:t> </a:t>
            </a:r>
            <a:r>
              <a:rPr lang="en-US" sz="4000" dirty="0" err="1"/>
              <a:t>Verkammerung</a:t>
            </a:r>
            <a:r>
              <a:rPr lang="en-US" sz="4000" dirty="0"/>
              <a:t> </a:t>
            </a:r>
            <a:r>
              <a:rPr lang="en-US" sz="4000" dirty="0" err="1"/>
              <a:t>positionieren</a:t>
            </a:r>
            <a:r>
              <a:rPr lang="en-US" sz="4000" dirty="0"/>
              <a:t> </a:t>
            </a:r>
            <a:r>
              <a:rPr lang="en-US" sz="4000" dirty="0" err="1"/>
              <a:t>kann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numCol="1">
            <a:normAutofit fontScale="92500" lnSpcReduction="10000"/>
          </a:bodyPr>
          <a:lstStyle/>
          <a:p>
            <a:pPr lvl="0">
              <a:buFont typeface="Wingdings" charset="2"/>
              <a:buChar char="v"/>
            </a:pPr>
            <a:r>
              <a:rPr lang="de-DE" b="1" dirty="0"/>
              <a:t>Basiswissen</a:t>
            </a:r>
            <a:r>
              <a:rPr lang="de-DE" dirty="0"/>
              <a:t> – Was ist eine Profession?</a:t>
            </a:r>
          </a:p>
          <a:p>
            <a:pPr lvl="0">
              <a:buFont typeface="Wingdings" charset="2"/>
              <a:buChar char="v"/>
            </a:pPr>
            <a:r>
              <a:rPr lang="de-DE" b="1" dirty="0" smtClean="0"/>
              <a:t>Gesetzliche </a:t>
            </a:r>
            <a:r>
              <a:rPr lang="de-DE" b="1" dirty="0"/>
              <a:t>Grundlage für die Gründung einer Kammer, ohne föderalistische Strukturen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charset="2"/>
              <a:buChar char="v"/>
            </a:pPr>
            <a:r>
              <a:rPr lang="de-DE" dirty="0"/>
              <a:t>Ziele und Vorteile für die Mitglieder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Kooperation Verband Kammer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Nachteile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Zeit</a:t>
            </a:r>
            <a:r>
              <a:rPr lang="en-US" dirty="0"/>
              <a:t>, </a:t>
            </a:r>
            <a:r>
              <a:rPr lang="de-DE" dirty="0"/>
              <a:t>Foren</a:t>
            </a:r>
            <a:r>
              <a:rPr lang="en-US" dirty="0"/>
              <a:t>, </a:t>
            </a:r>
            <a:r>
              <a:rPr lang="de-DE" dirty="0"/>
              <a:t>Fortbildungen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Selbstreflexion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Vergleich mit anderen Kammern (messbare Erfolge)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 smtClean="0"/>
              <a:t>Vergleich </a:t>
            </a:r>
            <a:r>
              <a:rPr lang="de-DE" dirty="0"/>
              <a:t>mit anderen </a:t>
            </a:r>
            <a:r>
              <a:rPr lang="de-DE" dirty="0" smtClean="0"/>
              <a:t>Ländern (Vorsicht)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/>
              <a:t>Wer soll es machen?</a:t>
            </a:r>
            <a:endParaRPr lang="en-US" dirty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1835696" y="154424"/>
            <a:ext cx="936104" cy="1674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Prioritäten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1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955117"/>
            <a:ext cx="7543800" cy="6297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Ergebnisse SWOT </a:t>
            </a:r>
            <a:r>
              <a:rPr lang="en-US" dirty="0" err="1" smtClean="0"/>
              <a:t>Analyse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119"/>
          <p:cNvGraphicFramePr>
            <a:graphicFrameLocks noGrp="1"/>
          </p:cNvGraphicFramePr>
          <p:nvPr>
            <p:extLst/>
          </p:nvPr>
        </p:nvGraphicFramePr>
        <p:xfrm>
          <a:off x="250903" y="1584870"/>
          <a:ext cx="8579830" cy="3948185"/>
        </p:xfrm>
        <a:graphic>
          <a:graphicData uri="http://schemas.openxmlformats.org/drawingml/2006/table">
            <a:tbl>
              <a:tblPr/>
              <a:tblGrid>
                <a:gridCol w="3977276"/>
                <a:gridCol w="4602554"/>
              </a:tblGrid>
              <a:tr h="2377440">
                <a:tc>
                  <a:txBody>
                    <a:bodyPr/>
                    <a:lstStyle>
                      <a:lvl1pPr defTabSz="3810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3810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             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STRENGTH (Stärke)</a:t>
                      </a: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Übergeordnetes Organ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Zielführend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Hebammen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Politisches Gewicht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Transparenz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Qualitätssicherung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Selstverwaltung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Registrierung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Belastbare Zahlen/Versrgungsforschung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C6F3"/>
                    </a:solidFill>
                  </a:tcPr>
                </a:tc>
                <a:tc>
                  <a:txBody>
                    <a:bodyPr/>
                    <a:lstStyle>
                      <a:lvl1pPr defTabSz="3810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3810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             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WEAKNESS (Schwäche)</a:t>
                      </a: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</a:t>
                      </a:r>
                      <a:endParaRPr kumimoji="0" lang="de-DE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Begriffsdefinition Professionalisierung </a:t>
                      </a: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fehlt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Mehr Hochschulen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Wasserkopf (Bürokratie)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Undemokratisch?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Teuer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Kleine Berufsgruppe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Finanzierung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Zwangsmitgliedschaft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Gewerkschaft als Alternative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„Amtshebamme“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Zersplitterung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„Pöstchen“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B0D8"/>
                    </a:solidFill>
                  </a:tcPr>
                </a:tc>
              </a:tr>
              <a:tr h="1570745">
                <a:tc>
                  <a:txBody>
                    <a:bodyPr/>
                    <a:lstStyle>
                      <a:lvl1pPr defTabSz="3810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3810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         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OPPORTUNITY (Möglichkeit)</a:t>
                      </a:r>
                      <a:endParaRPr kumimoji="0" lang="de-DE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Hebammen auf allen Ebenen vertreten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Kammer auf </a:t>
                      </a:r>
                      <a:r>
                        <a:rPr kumimoji="0" lang="de-DE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Deutschlandebene</a:t>
                      </a:r>
                      <a:endParaRPr kumimoji="0" lang="de-DE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Macht und Ansehen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Befugnis über Aufgaben des Verbandes hinaus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Möglichkeit 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Sollte </a:t>
                      </a:r>
                      <a:r>
                        <a:rPr kumimoji="0" lang="de-DE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länderübergreifend </a:t>
                      </a: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sein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Nutzerinnenorganisation einbeziehen</a:t>
                      </a:r>
                      <a:endPara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DAFDD"/>
                    </a:solidFill>
                  </a:tcPr>
                </a:tc>
                <a:tc>
                  <a:txBody>
                    <a:bodyPr/>
                    <a:lstStyle>
                      <a:lvl1pPr defTabSz="3810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3810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381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               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THREAT  (Gefährdung)</a:t>
                      </a:r>
                      <a:endParaRPr kumimoji="0" lang="de-DE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Berufspolitsches Engagement schwach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Rechtsbeistand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Basiswissen </a:t>
                      </a:r>
                      <a:r>
                        <a:rPr kumimoji="0" lang="de-DE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Voraussetzung</a:t>
                      </a:r>
                      <a:endParaRPr kumimoji="0" lang="de-DE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Beispiele aus anderen Berufsgruppen (um Fehler zu vermeiden)</a:t>
                      </a:r>
                    </a:p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Ist Föderalismaus möglich (Gesetzesgrundlagen </a:t>
                      </a:r>
                      <a:r>
                        <a:rPr kumimoji="0" lang="de-DE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ＭＳ Ｐゴシック" charset="-128"/>
                          <a:sym typeface="Arial" charset="0"/>
                        </a:rPr>
                        <a:t>klären)</a:t>
                      </a:r>
                      <a:endParaRPr kumimoji="0" lang="en-US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ＭＳ Ｐゴシック" charset="-128"/>
                        <a:sym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8BB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7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Themensammlung Kammer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charset="2"/>
              <a:buChar char="v"/>
            </a:pPr>
            <a:r>
              <a:rPr lang="de-DE" b="1" dirty="0"/>
              <a:t>Basiswissen</a:t>
            </a:r>
            <a:r>
              <a:rPr lang="de-DE" dirty="0"/>
              <a:t> – Was ist eine Profession?</a:t>
            </a:r>
          </a:p>
          <a:p>
            <a:pPr lvl="0">
              <a:buFont typeface="Wingdings" charset="2"/>
              <a:buChar char="v"/>
            </a:pPr>
            <a:r>
              <a:rPr lang="de-DE" b="1" dirty="0"/>
              <a:t>Gesetzliche Grundlage für die Gründung einer </a:t>
            </a:r>
            <a:r>
              <a:rPr lang="de-DE" b="1" dirty="0" smtClean="0"/>
              <a:t>Kammer </a:t>
            </a:r>
            <a:r>
              <a:rPr lang="de-DE" b="1" dirty="0"/>
              <a:t>ohne </a:t>
            </a:r>
            <a:r>
              <a:rPr lang="de-DE" b="1" dirty="0" smtClean="0"/>
              <a:t>föderalistische Strukturen</a:t>
            </a:r>
          </a:p>
          <a:p>
            <a:pPr lvl="0">
              <a:buFont typeface="Wingdings" charset="2"/>
              <a:buChar char="v"/>
            </a:pPr>
            <a:r>
              <a:rPr lang="de-DE" b="1" dirty="0"/>
              <a:t>Ziele und Vorteile </a:t>
            </a:r>
            <a:r>
              <a:rPr lang="de-DE" dirty="0"/>
              <a:t>für die Mitglieder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b="1" dirty="0"/>
              <a:t>Kooperation</a:t>
            </a:r>
            <a:r>
              <a:rPr lang="de-DE" dirty="0"/>
              <a:t> Verband Kammer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b="1" dirty="0"/>
              <a:t>Nachteile</a:t>
            </a:r>
            <a:endParaRPr lang="en-US" b="1" dirty="0"/>
          </a:p>
          <a:p>
            <a:pPr lvl="0">
              <a:buFont typeface="Wingdings" charset="2"/>
              <a:buChar char="v"/>
            </a:pPr>
            <a:r>
              <a:rPr lang="de-DE" b="1" dirty="0"/>
              <a:t>Zeit</a:t>
            </a:r>
            <a:r>
              <a:rPr lang="en-US" b="1" dirty="0"/>
              <a:t>, </a:t>
            </a:r>
            <a:r>
              <a:rPr lang="de-DE" b="1" dirty="0"/>
              <a:t>Foren</a:t>
            </a:r>
            <a:r>
              <a:rPr lang="en-US" b="1" dirty="0"/>
              <a:t>, </a:t>
            </a:r>
            <a:r>
              <a:rPr lang="de-DE" b="1" dirty="0"/>
              <a:t>Fortbildungen</a:t>
            </a:r>
            <a:endParaRPr lang="en-US" b="1" dirty="0"/>
          </a:p>
          <a:p>
            <a:pPr lvl="0">
              <a:buFont typeface="Wingdings" charset="2"/>
              <a:buChar char="v"/>
            </a:pPr>
            <a:r>
              <a:rPr lang="de-DE" b="1" dirty="0"/>
              <a:t>Selbstreflexion</a:t>
            </a:r>
            <a:endParaRPr lang="en-US" b="1" dirty="0"/>
          </a:p>
          <a:p>
            <a:pPr lvl="0">
              <a:buFont typeface="Wingdings" charset="2"/>
              <a:buChar char="v"/>
            </a:pPr>
            <a:r>
              <a:rPr lang="de-DE" b="1" dirty="0"/>
              <a:t>Vergleich</a:t>
            </a:r>
            <a:r>
              <a:rPr lang="de-DE" dirty="0"/>
              <a:t> mit anderen Kammern (messbare Erfolge)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dirty="0" smtClean="0"/>
              <a:t>Vergleich </a:t>
            </a:r>
            <a:r>
              <a:rPr lang="de-DE" dirty="0"/>
              <a:t>mit anderen Ländern</a:t>
            </a:r>
            <a:endParaRPr lang="en-US" dirty="0"/>
          </a:p>
          <a:p>
            <a:pPr lvl="0">
              <a:buFont typeface="Wingdings" charset="2"/>
              <a:buChar char="v"/>
            </a:pPr>
            <a:r>
              <a:rPr lang="de-DE" b="1" dirty="0"/>
              <a:t>Wer</a:t>
            </a:r>
            <a:r>
              <a:rPr lang="de-DE" dirty="0"/>
              <a:t> soll es machen?</a:t>
            </a:r>
            <a:endParaRPr lang="en-US" dirty="0"/>
          </a:p>
          <a:p>
            <a:pPr lvl="0">
              <a:buFont typeface="Wingdings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584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Priorisierung der Themen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249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Zeitstrahl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2016-2020</a:t>
            </a:r>
          </a:p>
          <a:p>
            <a:r>
              <a:rPr lang="de-DE" dirty="0" smtClean="0"/>
              <a:t>Nächster </a:t>
            </a:r>
            <a:r>
              <a:rPr lang="de-DE" dirty="0"/>
              <a:t>T</a:t>
            </a:r>
            <a:r>
              <a:rPr lang="de-DE" dirty="0" smtClean="0"/>
              <a:t>ermin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68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 (1)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Ausbildungs- und Prüfungsverordnung für Hebammen und Entbindungspfleger </a:t>
            </a:r>
            <a:r>
              <a:rPr lang="de-DE" dirty="0"/>
              <a:t>in der Fassung der Bekanntmachung vom 16. März 1987 (BGBl. I S. 929), die durch Artikel 11 des Gesetzes vom 18. April 2016 (BGBl. I S. 886) geändert worden ist.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Bauer NH, Schäfers R, Villmar A &amp; Bode A </a:t>
            </a:r>
            <a:r>
              <a:rPr lang="de-DE" dirty="0"/>
              <a:t>(2015). Pilotstudie Bestandsaufnahme Hebammenversorgung in NRW. Abschlussbericht. Hochschule für Gesundheit Bochum.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AT" i="1" dirty="0"/>
              <a:t>Berufsordnung für Hebammen und Entbindungspfleger</a:t>
            </a:r>
            <a:r>
              <a:rPr lang="de-AT" dirty="0"/>
              <a:t> (</a:t>
            </a:r>
            <a:r>
              <a:rPr lang="de-AT" dirty="0" err="1"/>
              <a:t>HebBO</a:t>
            </a:r>
            <a:r>
              <a:rPr lang="de-AT" dirty="0"/>
              <a:t> NRW) §1 </a:t>
            </a:r>
            <a:r>
              <a:rPr lang="de-AT" dirty="0" err="1"/>
              <a:t>HebBO</a:t>
            </a:r>
            <a:r>
              <a:rPr lang="de-AT" dirty="0"/>
              <a:t> NRW (Verordnung) Landesrecht Nordrhein-Westfalen Geltungsbereich. Zuletzt geändert durch Artikel 6 der Verordnung vom 15. Dezember 2009 (GV. NRW. S. 904).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BGV - Behörde für Gesundheit und Verbraucherschutz Hamburg </a:t>
            </a:r>
            <a:r>
              <a:rPr lang="de-DE" dirty="0"/>
              <a:t>(2015). Gesundheitsbericht Hebammenversorgung in Hamburg.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AT" i="1" dirty="0"/>
              <a:t>Gesetz über den Beruf der Hebamme und des Entbindungspflegers </a:t>
            </a:r>
            <a:r>
              <a:rPr lang="de-AT" dirty="0"/>
              <a:t>(Hebammengesetz - HebG). Ausfertigungsdatum: 04.06.1985. "Hebammengesetz vom 4. Juni 1985 (BGBl. I S. 902), das zuletzt durch Artikel 4 der Verordnung vom 21. Juli 2014 (BGBl. I S. 1301) geändert worden ist„. Zuletzt geändert durch Art. 4 V </a:t>
            </a:r>
            <a:r>
              <a:rPr lang="de-AT" dirty="0" err="1"/>
              <a:t>v</a:t>
            </a:r>
            <a:r>
              <a:rPr lang="de-AT" dirty="0"/>
              <a:t>. 21.7.2014 I 1301.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IGES Institut GmbH </a:t>
            </a:r>
            <a:r>
              <a:rPr lang="de-DE" dirty="0"/>
              <a:t>(2015). Hebammenversorgung in Thüringen. Gutachten zur Versorgungs- und Bedarfssituation mit Hebammenleistungen sowie über die Einkommens- und Arbeitssituation von Hebammen in Thüringen. Endbericht für das Thüringer Ministerium für Arbeit, Soziales, Gesundheit, Frauen und Familie. Berlin.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634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IGES Institut GmbH </a:t>
            </a:r>
            <a:r>
              <a:rPr lang="de-DE" dirty="0"/>
              <a:t>(2012). Versorgungs- und Vergütungssituation in der außerklinischen Hebammenhilfe. Ergebnisbericht für das Bundesministerium für Gesundheit. Berlin.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de-DE" i="1" dirty="0"/>
              <a:t>International Confederation of Midwives </a:t>
            </a:r>
            <a:r>
              <a:rPr lang="en-US" altLang="de-DE" dirty="0"/>
              <a:t>(2012). Midwifery Regulation Assessment Tool. </a:t>
            </a:r>
            <a:r>
              <a:rPr lang="en-US" altLang="de-DE" dirty="0">
                <a:hlinkClick r:id="rId2" invalidUrl="http://www.internationalmidwives.org/assets/uploads/documents/Global Standards Comptencies Tools/English/Regulation Assessment Tool - Final July 2012.pdf"/>
              </a:rPr>
              <a:t>http://www.internationalmidwives.org/assets/uploads/documents/Global%20Standards%20Comptencies%20Tools/English/Regulation%20Assessment%20Tool%20-%20Final%20July%202012.pdf#</a:t>
            </a:r>
            <a:r>
              <a:rPr lang="en-US" altLang="de-DE" dirty="0"/>
              <a:t>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de-DE" i="1" dirty="0"/>
              <a:t>International Confederation of Midwives </a:t>
            </a:r>
            <a:r>
              <a:rPr lang="en-US" altLang="de-DE" dirty="0"/>
              <a:t>(2011). Global Standards for Midwifery Regulation. </a:t>
            </a:r>
            <a:r>
              <a:rPr lang="en-US" altLang="de-DE" dirty="0">
                <a:hlinkClick r:id="rId3" invalidUrl="http://www.internationalmidwives.org/assets/uploads/documents/Global Standards Comptencies Tools/English/GLOBAL STANDARDS FOR MIDWIFERY REGULATION ENG.pdf"/>
              </a:rPr>
              <a:t>http://www.internationalmidwives.org/assets/uploads/documents/Global%20Standards%20Comptencies%20Tools/English/GLOBAL%20STANDARDS%20FOR%20MIDWIFERY%20REGULATION%20ENG.pdf</a:t>
            </a:r>
            <a:r>
              <a:rPr lang="en-US" altLang="de-DE" dirty="0"/>
              <a:t>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i="1" dirty="0"/>
              <a:t>Kluth W &amp; Jesse C </a:t>
            </a:r>
            <a:r>
              <a:rPr lang="de-DE" dirty="0"/>
              <a:t>(2015). Die Einführung von Pflegekammern: Neueste Entwicklungen in den Bundesländern und Überblick über die Kammerorganisation am Beispiel der Landespflegekammern Rheinland-Pfalz und Schleswig-</a:t>
            </a:r>
            <a:r>
              <a:rPr lang="de-DE" dirty="0" err="1"/>
              <a:t>Holstein.</a:t>
            </a:r>
            <a:r>
              <a:rPr lang="de-DE" dirty="0" err="1">
                <a:hlinkClick r:id="rId4"/>
              </a:rPr>
              <a:t>http</a:t>
            </a:r>
            <a:r>
              <a:rPr lang="de-DE" dirty="0">
                <a:hlinkClick r:id="rId4"/>
              </a:rPr>
              <a:t>://www.kammerrecht.de/aktuelle-stellungnahmen.html</a:t>
            </a:r>
            <a:r>
              <a:rPr lang="de-D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de-DE" i="1" dirty="0"/>
              <a:t>WHO </a:t>
            </a:r>
            <a:r>
              <a:rPr lang="en-US" altLang="de-DE" i="1" dirty="0" err="1"/>
              <a:t>Regionalbüro</a:t>
            </a:r>
            <a:r>
              <a:rPr lang="en-US" altLang="de-DE" i="1" dirty="0"/>
              <a:t> </a:t>
            </a:r>
            <a:r>
              <a:rPr lang="en-US" altLang="de-DE" i="1" dirty="0" err="1"/>
              <a:t>für</a:t>
            </a:r>
            <a:r>
              <a:rPr lang="en-US" altLang="de-DE" i="1" dirty="0"/>
              <a:t> Europa </a:t>
            </a:r>
            <a:r>
              <a:rPr lang="en-US" altLang="de-DE" dirty="0"/>
              <a:t>(2015). </a:t>
            </a:r>
            <a:r>
              <a:rPr lang="en-US" altLang="de-DE" dirty="0" err="1"/>
              <a:t>Strategische</a:t>
            </a:r>
            <a:r>
              <a:rPr lang="en-US" altLang="de-DE" dirty="0"/>
              <a:t> </a:t>
            </a:r>
            <a:r>
              <a:rPr lang="en-US" altLang="de-DE" dirty="0" err="1"/>
              <a:t>Leitlinien</a:t>
            </a:r>
            <a:r>
              <a:rPr lang="en-US" altLang="de-DE" dirty="0"/>
              <a:t> </a:t>
            </a:r>
            <a:r>
              <a:rPr lang="en-US" altLang="de-DE" dirty="0" err="1"/>
              <a:t>für</a:t>
            </a:r>
            <a:r>
              <a:rPr lang="en-US" altLang="de-DE" dirty="0"/>
              <a:t> das </a:t>
            </a:r>
            <a:r>
              <a:rPr lang="en-US" altLang="de-DE" dirty="0" err="1"/>
              <a:t>Pflege</a:t>
            </a:r>
            <a:r>
              <a:rPr lang="en-US" altLang="de-DE" dirty="0"/>
              <a:t>- und </a:t>
            </a:r>
            <a:r>
              <a:rPr lang="en-US" altLang="de-DE" dirty="0" err="1"/>
              <a:t>Hebammenwesen</a:t>
            </a:r>
            <a:r>
              <a:rPr lang="en-US" altLang="de-DE" dirty="0"/>
              <a:t> in der </a:t>
            </a:r>
            <a:r>
              <a:rPr lang="en-US" altLang="de-DE" dirty="0" err="1"/>
              <a:t>Europäischen</a:t>
            </a:r>
            <a:r>
              <a:rPr lang="en-US" altLang="de-DE" dirty="0"/>
              <a:t> Region </a:t>
            </a:r>
            <a:r>
              <a:rPr lang="en-US" altLang="de-DE" dirty="0" err="1"/>
              <a:t>im</a:t>
            </a:r>
            <a:r>
              <a:rPr lang="en-US" altLang="de-DE" dirty="0"/>
              <a:t> </a:t>
            </a:r>
            <a:r>
              <a:rPr lang="en-US" altLang="de-DE" dirty="0" err="1"/>
              <a:t>Einklang</a:t>
            </a:r>
            <a:r>
              <a:rPr lang="en-US" altLang="de-DE" dirty="0"/>
              <a:t> </a:t>
            </a:r>
            <a:r>
              <a:rPr lang="en-US" altLang="de-DE" dirty="0" err="1"/>
              <a:t>mit</a:t>
            </a:r>
            <a:r>
              <a:rPr lang="en-US" altLang="de-DE" dirty="0"/>
              <a:t> den </a:t>
            </a:r>
            <a:r>
              <a:rPr lang="en-US" altLang="de-DE" dirty="0" err="1"/>
              <a:t>Zielen</a:t>
            </a:r>
            <a:r>
              <a:rPr lang="en-US" altLang="de-DE" dirty="0"/>
              <a:t> von Gesundheit 2020. </a:t>
            </a:r>
            <a:r>
              <a:rPr lang="en-US" altLang="de-DE" dirty="0">
                <a:hlinkClick r:id="rId5"/>
              </a:rPr>
              <a:t>http://www.euro.who.int/__data/assets/pdf_file/0011/303320/WHO_Health_2020_ger_for_web.pdf?ua=1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2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1842</Words>
  <Application>Microsoft Macintosh PowerPoint</Application>
  <PresentationFormat>On-screen Show (4:3)</PresentationFormat>
  <Paragraphs>330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Calibri</vt:lpstr>
      <vt:lpstr>Calibri Light</vt:lpstr>
      <vt:lpstr>Hoefler Text</vt:lpstr>
      <vt:lpstr>ＭＳ Ｐゴシック</vt:lpstr>
      <vt:lpstr>Songti SC Regular</vt:lpstr>
      <vt:lpstr>Wingdings</vt:lpstr>
      <vt:lpstr>Arial</vt:lpstr>
      <vt:lpstr>Retrospect</vt:lpstr>
      <vt:lpstr>Runder Tisch Hebammenkammer</vt:lpstr>
      <vt:lpstr>Tagesordnung</vt:lpstr>
      <vt:lpstr>Ziele für den heutigen Tag</vt:lpstr>
      <vt:lpstr>International Confederation of Midwives (ICM) Die drei Säulen des Hebammenwesens (three pillars)</vt:lpstr>
      <vt:lpstr>ICM - Dokumente Regulierung</vt:lpstr>
      <vt:lpstr>ICM Global Standards for Midwifery Regulation (2011) Hauptfunktionen</vt:lpstr>
      <vt:lpstr>Weltgesundheitsorganisation für das Pflege- und Hebammenwesen in der Europäischen Region im Einklang mit den Zielen von „Gesundheit 2020“ </vt:lpstr>
      <vt:lpstr>NEMIR: Network European Midwifery Regulators</vt:lpstr>
      <vt:lpstr>PowerPoint Presentation</vt:lpstr>
      <vt:lpstr>Gesetzliche Rahmenbedingungen in Deutschland</vt:lpstr>
      <vt:lpstr>Wo stehen wir? (Anwendung des ICM MRAT tools)</vt:lpstr>
      <vt:lpstr>Was ist eine Kammer?</vt:lpstr>
      <vt:lpstr>Kammerorganisation</vt:lpstr>
      <vt:lpstr>Kammeraufgaben</vt:lpstr>
      <vt:lpstr>Die Ostdeutsche Psychotherapeutenkammer</vt:lpstr>
      <vt:lpstr>Fragen aus dem Kongressworkshop</vt:lpstr>
      <vt:lpstr>World Café, Priorisierung, SWOT-Analyse</vt:lpstr>
      <vt:lpstr>   Welche Maßnahmen müssen getroffen werden, damit die Professionalisierung von Hebammen vorangetrieben wird? </vt:lpstr>
      <vt:lpstr>Was verbinde ich mit dem Begriff Kammer?</vt:lpstr>
      <vt:lpstr>         Welche Unterstützung erhoffe ich mir von einer Kammer?</vt:lpstr>
      <vt:lpstr>Was spricht gegen die Einführung einer Kammer?</vt:lpstr>
      <vt:lpstr>Welche Alternativen zur Kammer sehe ich? </vt:lpstr>
      <vt:lpstr>Welche Kammeraufgaben werden bereits vom Verband erfüllt?</vt:lpstr>
      <vt:lpstr>Was muss ich wissen, damit ich mich zum Thema Verkammerung positionieren kann?</vt:lpstr>
      <vt:lpstr>Ergebnisse SWOT Analyse</vt:lpstr>
      <vt:lpstr>Themensammlung Kammer</vt:lpstr>
      <vt:lpstr>Priorisierung der Themen</vt:lpstr>
      <vt:lpstr>Zeitstrahl</vt:lpstr>
      <vt:lpstr>Literatur (1)</vt:lpstr>
      <vt:lpstr>Literatur (2)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 Villmar</dc:creator>
  <cp:lastModifiedBy>Michaela Michel-Schuldt</cp:lastModifiedBy>
  <cp:revision>11</cp:revision>
  <dcterms:created xsi:type="dcterms:W3CDTF">2016-09-29T07:29:48Z</dcterms:created>
  <dcterms:modified xsi:type="dcterms:W3CDTF">2016-09-29T21:47:41Z</dcterms:modified>
</cp:coreProperties>
</file>