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sldIdLst>
    <p:sldId id="256" r:id="rId2"/>
    <p:sldId id="267" r:id="rId3"/>
    <p:sldId id="257" r:id="rId4"/>
    <p:sldId id="263" r:id="rId5"/>
    <p:sldId id="258" r:id="rId6"/>
    <p:sldId id="264" r:id="rId7"/>
    <p:sldId id="268" r:id="rId8"/>
    <p:sldId id="260" r:id="rId9"/>
    <p:sldId id="265" r:id="rId10"/>
    <p:sldId id="269" r:id="rId11"/>
    <p:sldId id="270" r:id="rId12"/>
    <p:sldId id="262" r:id="rId13"/>
    <p:sldId id="272" r:id="rId14"/>
    <p:sldId id="274" r:id="rId15"/>
    <p:sldId id="275" r:id="rId16"/>
    <p:sldId id="276" r:id="rId17"/>
    <p:sldId id="277" r:id="rId18"/>
    <p:sldId id="282" r:id="rId19"/>
    <p:sldId id="278" r:id="rId20"/>
    <p:sldId id="279" r:id="rId21"/>
    <p:sldId id="280" r:id="rId22"/>
    <p:sldId id="283" r:id="rId23"/>
    <p:sldId id="284" r:id="rId24"/>
    <p:sldId id="286" r:id="rId25"/>
    <p:sldId id="285" r:id="rId26"/>
    <p:sldId id="287" r:id="rId27"/>
    <p:sldId id="288" r:id="rId28"/>
    <p:sldId id="289" r:id="rId2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283EC73-573A-49BC-9AC4-22B7A59846E1}">
          <p14:sldIdLst>
            <p14:sldId id="256"/>
            <p14:sldId id="267"/>
            <p14:sldId id="257"/>
            <p14:sldId id="263"/>
            <p14:sldId id="258"/>
            <p14:sldId id="264"/>
            <p14:sldId id="268"/>
            <p14:sldId id="260"/>
            <p14:sldId id="265"/>
            <p14:sldId id="269"/>
            <p14:sldId id="270"/>
            <p14:sldId id="262"/>
          </p14:sldIdLst>
        </p14:section>
        <p14:section name="Abschnitt ohne Titel" id="{BF7AFE84-98F7-49C4-BDFA-68AF66F8E252}">
          <p14:sldIdLst>
            <p14:sldId id="272"/>
            <p14:sldId id="274"/>
            <p14:sldId id="275"/>
            <p14:sldId id="276"/>
            <p14:sldId id="277"/>
            <p14:sldId id="282"/>
            <p14:sldId id="278"/>
            <p14:sldId id="279"/>
            <p14:sldId id="280"/>
            <p14:sldId id="283"/>
            <p14:sldId id="284"/>
            <p14:sldId id="286"/>
            <p14:sldId id="285"/>
            <p14:sldId id="287"/>
            <p14:sldId id="288"/>
            <p14:sldId id="28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initials="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5439" autoAdjust="0"/>
  </p:normalViewPr>
  <p:slideViewPr>
    <p:cSldViewPr>
      <p:cViewPr>
        <p:scale>
          <a:sx n="70" d="100"/>
          <a:sy n="70" d="100"/>
        </p:scale>
        <p:origin x="1440" y="7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commentAuthors" Target="commentAuthors.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190599-44AF-462B-A91C-0A365BDA0BA7}" type="datetimeFigureOut">
              <a:rPr lang="de-DE" smtClean="0"/>
              <a:t>01.10.17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A08D8D-A9DC-4E76-9A6E-8A2907D97462}" type="slidenum">
              <a:rPr lang="de-DE" smtClean="0"/>
              <a:t>‹#›</a:t>
            </a:fld>
            <a:endParaRPr lang="de-DE"/>
          </a:p>
        </p:txBody>
      </p:sp>
    </p:spTree>
    <p:extLst>
      <p:ext uri="{BB962C8B-B14F-4D97-AF65-F5344CB8AC3E}">
        <p14:creationId xmlns:p14="http://schemas.microsoft.com/office/powerpoint/2010/main" val="4143728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15</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16</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17</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18</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19</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20</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21</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22</a:t>
            </a:fld>
            <a:endParaRPr lang="de-DE"/>
          </a:p>
        </p:txBody>
      </p:sp>
    </p:spTree>
    <p:extLst>
      <p:ext uri="{BB962C8B-B14F-4D97-AF65-F5344CB8AC3E}">
        <p14:creationId xmlns:p14="http://schemas.microsoft.com/office/powerpoint/2010/main" val="331257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Verhandlung</a:t>
            </a:r>
            <a:r>
              <a:rPr lang="de-DE" baseline="0" dirty="0" smtClean="0"/>
              <a:t> von Gebühren ist keine Aufgabe der Kammer, in der Ärzteschaft wird es nur anders gehandhabt/ ist es anders organisiert. </a:t>
            </a:r>
          </a:p>
          <a:p>
            <a:endParaRPr lang="de-DE" baseline="0" dirty="0" smtClean="0"/>
          </a:p>
          <a:p>
            <a:r>
              <a:rPr lang="de-DE" dirty="0" smtClean="0"/>
              <a:t>Gelder der Krankenkassen werden </a:t>
            </a:r>
            <a:r>
              <a:rPr lang="de-DE" baseline="0" dirty="0" smtClean="0"/>
              <a:t>von </a:t>
            </a:r>
            <a:r>
              <a:rPr lang="de-DE" dirty="0" smtClean="0"/>
              <a:t>Ärztekammer</a:t>
            </a:r>
            <a:r>
              <a:rPr lang="de-DE" baseline="0" dirty="0" smtClean="0"/>
              <a:t> in der Ärzteschaft verteilt, </a:t>
            </a:r>
          </a:p>
          <a:p>
            <a:endParaRPr lang="de-DE" baseline="0" dirty="0" smtClean="0"/>
          </a:p>
          <a:p>
            <a:r>
              <a:rPr lang="de-DE" baseline="0" dirty="0" smtClean="0"/>
              <a:t>die KK geben nur „großen Geldsack“ der in die „kleinen Geldbeutel“ umverteilt/aufgeteilt werden muss. </a:t>
            </a:r>
            <a:endParaRPr lang="de-DE" dirty="0"/>
          </a:p>
        </p:txBody>
      </p:sp>
      <p:sp>
        <p:nvSpPr>
          <p:cNvPr id="4" name="Foliennummernplatzhalter 3"/>
          <p:cNvSpPr>
            <a:spLocks noGrp="1"/>
          </p:cNvSpPr>
          <p:nvPr>
            <p:ph type="sldNum" sz="quarter" idx="10"/>
          </p:nvPr>
        </p:nvSpPr>
        <p:spPr/>
        <p:txBody>
          <a:bodyPr/>
          <a:lstStyle/>
          <a:p>
            <a:fld id="{A1A08D8D-A9DC-4E76-9A6E-8A2907D97462}" type="slidenum">
              <a:rPr lang="de-DE" smtClean="0"/>
              <a:t>23</a:t>
            </a:fld>
            <a:endParaRPr lang="de-DE"/>
          </a:p>
        </p:txBody>
      </p:sp>
    </p:spTree>
    <p:extLst>
      <p:ext uri="{BB962C8B-B14F-4D97-AF65-F5344CB8AC3E}">
        <p14:creationId xmlns:p14="http://schemas.microsoft.com/office/powerpoint/2010/main" val="3312579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CEAFF43-2802-4307-A12D-BDA23EC839AD}" type="datetimeFigureOut">
              <a:rPr lang="de-DE" smtClean="0"/>
              <a:t>01.10.17</a:t>
            </a:fld>
            <a:endParaRPr lang="de-DE"/>
          </a:p>
        </p:txBody>
      </p:sp>
      <p:sp>
        <p:nvSpPr>
          <p:cNvPr id="5" name="Footer Placeholder 4"/>
          <p:cNvSpPr>
            <a:spLocks noGrp="1"/>
          </p:cNvSpPr>
          <p:nvPr>
            <p:ph type="ftr" sz="quarter" idx="11"/>
          </p:nvPr>
        </p:nvSpPr>
        <p:spPr/>
        <p:txBody>
          <a:bodyPr/>
          <a:lstStyle/>
          <a:p>
            <a:endParaRPr lang="de-DE"/>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EE3CE016-F22D-4D4D-86E3-780CC01E760A}" type="slidenum">
              <a:rPr lang="de-DE" smtClean="0"/>
              <a:t>‹#›</a:t>
            </a:fld>
            <a:endParaRPr lang="de-DE"/>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de-DE" smtClean="0"/>
              <a:t>Titelmasterformat durch Klicken bearbeiten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CEAFF43-2802-4307-A12D-BDA23EC839AD}" type="datetimeFigureOut">
              <a:rPr lang="de-DE" smtClean="0"/>
              <a:t>01.10.17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CEAFF43-2802-4307-A12D-BDA23EC839AD}" type="datetimeFigureOut">
              <a:rPr lang="de-DE" smtClean="0"/>
              <a:t>01.10.17</a:t>
            </a:fld>
            <a:endParaRPr lang="de-DE"/>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E3CE016-F22D-4D4D-86E3-780CC01E760A}" type="slidenum">
              <a:rPr lang="de-DE" smtClean="0"/>
              <a:t>‹#›</a:t>
            </a:fld>
            <a:endParaRPr lang="de-DE"/>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de-DE" smtClean="0"/>
              <a:t>Titelmasterformat durch Klicken bearbeiten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de-DE" smtClean="0"/>
              <a:t>Titelmasterformat durch Klicken bearbeiten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CEAFF43-2802-4307-A12D-BDA23EC839AD}" type="datetimeFigureOut">
              <a:rPr lang="de-DE" smtClean="0"/>
              <a:t>01.10.17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DCEAFF43-2802-4307-A12D-BDA23EC839AD}" type="datetimeFigureOut">
              <a:rPr lang="de-DE" smtClean="0"/>
              <a:t>01.10.17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Date Placeholder 2"/>
          <p:cNvSpPr>
            <a:spLocks noGrp="1"/>
          </p:cNvSpPr>
          <p:nvPr>
            <p:ph type="dt" sz="half" idx="10"/>
          </p:nvPr>
        </p:nvSpPr>
        <p:spPr/>
        <p:txBody>
          <a:bodyPr/>
          <a:lstStyle/>
          <a:p>
            <a:fld id="{DCEAFF43-2802-4307-A12D-BDA23EC839AD}" type="datetimeFigureOut">
              <a:rPr lang="de-DE" smtClean="0"/>
              <a:t>01.10.17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CEAFF43-2802-4307-A12D-BDA23EC839AD}" type="datetimeFigureOut">
              <a:rPr lang="de-DE" smtClean="0"/>
              <a:t>01.10.17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CEAFF43-2802-4307-A12D-BDA23EC839AD}" type="datetimeFigureOut">
              <a:rPr lang="de-DE" smtClean="0"/>
              <a:t>01.10.17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E3CE016-F22D-4D4D-86E3-780CC01E760A}" type="slidenum">
              <a:rPr lang="de-DE" smtClean="0"/>
              <a:t>‹#›</a:t>
            </a:fld>
            <a:endParaRPr lang="de-DE"/>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de-DE" smtClean="0"/>
              <a:t>Titelmasterformat durch Klicken bearbeiten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5" name="Date Placeholder 4"/>
          <p:cNvSpPr>
            <a:spLocks noGrp="1"/>
          </p:cNvSpPr>
          <p:nvPr>
            <p:ph type="dt" sz="half" idx="10"/>
          </p:nvPr>
        </p:nvSpPr>
        <p:spPr/>
        <p:txBody>
          <a:bodyPr/>
          <a:lstStyle/>
          <a:p>
            <a:fld id="{DCEAFF43-2802-4307-A12D-BDA23EC839AD}" type="datetimeFigureOut">
              <a:rPr lang="de-DE" smtClean="0"/>
              <a:t>01.10.17</a:t>
            </a:fld>
            <a:endParaRPr lang="de-DE"/>
          </a:p>
        </p:txBody>
      </p:sp>
      <p:sp>
        <p:nvSpPr>
          <p:cNvPr id="7" name="Slide Number Placeholder 6"/>
          <p:cNvSpPr>
            <a:spLocks noGrp="1"/>
          </p:cNvSpPr>
          <p:nvPr>
            <p:ph type="sldNum" sz="quarter" idx="12"/>
          </p:nvPr>
        </p:nvSpPr>
        <p:spPr/>
        <p:txBody>
          <a:bodyPr/>
          <a:lstStyle/>
          <a:p>
            <a:fld id="{EE3CE016-F22D-4D4D-86E3-780CC01E760A}" type="slidenum">
              <a:rPr lang="de-DE" smtClean="0"/>
              <a:t>‹#›</a:t>
            </a:fld>
            <a:endParaRPr lang="de-DE"/>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de-DE"/>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de-DE" smtClean="0"/>
              <a:t>Titelmasterformat durch Klicken bearbeiten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DCEAFF43-2802-4307-A12D-BDA23EC839AD}" type="datetimeFigureOut">
              <a:rPr lang="de-DE" smtClean="0"/>
              <a:t>01.10.17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CEAFF43-2802-4307-A12D-BDA23EC839AD}" type="datetimeFigureOut">
              <a:rPr lang="de-DE" smtClean="0"/>
              <a:t>01.10.17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E3CE016-F22D-4D4D-86E3-780CC01E760A}" type="slidenum">
              <a:rPr lang="de-DE" smtClean="0"/>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DCEAFF43-2802-4307-A12D-BDA23EC839AD}" type="datetimeFigureOut">
              <a:rPr lang="de-DE" smtClean="0"/>
              <a:t>01.10.17</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E3CE016-F22D-4D4D-86E3-780CC01E760A}" type="slidenum">
              <a:rPr lang="de-DE" smtClean="0"/>
              <a:t>‹#›</a:t>
            </a:fld>
            <a:endParaRPr lang="de-DE"/>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r>
              <a:rPr lang="de-DE" dirty="0" smtClean="0"/>
              <a:t>Anke Wiemer</a:t>
            </a:r>
            <a:endParaRPr lang="de-DE" dirty="0"/>
          </a:p>
        </p:txBody>
      </p:sp>
      <p:sp>
        <p:nvSpPr>
          <p:cNvPr id="2" name="Titel 1"/>
          <p:cNvSpPr>
            <a:spLocks noGrp="1"/>
          </p:cNvSpPr>
          <p:nvPr>
            <p:ph type="ctrTitle"/>
          </p:nvPr>
        </p:nvSpPr>
        <p:spPr>
          <a:xfrm>
            <a:off x="611560" y="3140968"/>
            <a:ext cx="6624736" cy="1323578"/>
          </a:xfrm>
        </p:spPr>
        <p:txBody>
          <a:bodyPr>
            <a:normAutofit fontScale="90000"/>
          </a:bodyPr>
          <a:lstStyle/>
          <a:p>
            <a:r>
              <a:rPr lang="de-DE" sz="2800" dirty="0" smtClean="0"/>
              <a:t>Aufgaben Berufsverband </a:t>
            </a:r>
            <a:br>
              <a:rPr lang="de-DE" sz="2800" dirty="0" smtClean="0"/>
            </a:br>
            <a:r>
              <a:rPr lang="de-DE" sz="2800" dirty="0" smtClean="0"/>
              <a:t>versus</a:t>
            </a:r>
            <a:br>
              <a:rPr lang="de-DE" sz="2800" dirty="0" smtClean="0"/>
            </a:br>
            <a:r>
              <a:rPr lang="de-DE" sz="2800" dirty="0" smtClean="0"/>
              <a:t>Aufgaben Kammer </a:t>
            </a:r>
            <a:endParaRPr lang="de-DE" sz="2800" dirty="0"/>
          </a:p>
        </p:txBody>
      </p:sp>
    </p:spTree>
    <p:extLst>
      <p:ext uri="{BB962C8B-B14F-4D97-AF65-F5344CB8AC3E}">
        <p14:creationId xmlns:p14="http://schemas.microsoft.com/office/powerpoint/2010/main" val="137063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1763688" y="2060848"/>
            <a:ext cx="5688632" cy="3242041"/>
          </a:xfrm>
          <a:prstGeom prst="rect">
            <a:avLst/>
          </a:prstGeom>
        </p:spPr>
        <p:txBody>
          <a:bodyPr wrap="square">
            <a:spAutoFit/>
          </a:bodyPr>
          <a:lstStyle/>
          <a:p>
            <a:pPr algn="ctr">
              <a:lnSpc>
                <a:spcPct val="150000"/>
              </a:lnSpc>
            </a:pPr>
            <a:r>
              <a:rPr lang="de-DE" sz="2800" dirty="0" smtClean="0"/>
              <a:t>Wie können Hebammen </a:t>
            </a:r>
          </a:p>
          <a:p>
            <a:pPr algn="ctr">
              <a:lnSpc>
                <a:spcPct val="150000"/>
              </a:lnSpc>
            </a:pPr>
            <a:r>
              <a:rPr lang="de-DE" sz="2800" dirty="0" smtClean="0"/>
              <a:t>im Rahmen der Selbstverwaltung selbst </a:t>
            </a:r>
          </a:p>
          <a:p>
            <a:pPr algn="ctr">
              <a:lnSpc>
                <a:spcPct val="150000"/>
              </a:lnSpc>
            </a:pPr>
            <a:r>
              <a:rPr lang="de-DE" sz="2800" dirty="0" smtClean="0"/>
              <a:t>über die Geschicke und ihre Belange bestimmen? </a:t>
            </a:r>
          </a:p>
        </p:txBody>
      </p:sp>
      <p:sp>
        <p:nvSpPr>
          <p:cNvPr id="2" name="Rechteck 1"/>
          <p:cNvSpPr/>
          <p:nvPr/>
        </p:nvSpPr>
        <p:spPr>
          <a:xfrm>
            <a:off x="1619672" y="260648"/>
            <a:ext cx="5832648" cy="1384995"/>
          </a:xfrm>
          <a:prstGeom prst="rect">
            <a:avLst/>
          </a:prstGeom>
        </p:spPr>
        <p:txBody>
          <a:bodyPr wrap="square">
            <a:spAutoFit/>
          </a:bodyPr>
          <a:lstStyle/>
          <a:p>
            <a:pPr algn="ctr"/>
            <a:r>
              <a:rPr lang="de-DE" sz="2800" b="1" dirty="0">
                <a:solidFill>
                  <a:schemeClr val="accent3">
                    <a:lumMod val="75000"/>
                  </a:schemeClr>
                </a:solidFill>
              </a:rPr>
              <a:t>Aufgaben Berufsverband </a:t>
            </a:r>
            <a:br>
              <a:rPr lang="de-DE" sz="2800" b="1" dirty="0">
                <a:solidFill>
                  <a:schemeClr val="accent3">
                    <a:lumMod val="75000"/>
                  </a:schemeClr>
                </a:solidFill>
              </a:rPr>
            </a:br>
            <a:r>
              <a:rPr lang="de-DE" sz="2800" b="1" dirty="0">
                <a:solidFill>
                  <a:schemeClr val="accent3">
                    <a:lumMod val="75000"/>
                  </a:schemeClr>
                </a:solidFill>
              </a:rPr>
              <a:t>versus</a:t>
            </a:r>
            <a:br>
              <a:rPr lang="de-DE" sz="2800" b="1" dirty="0">
                <a:solidFill>
                  <a:schemeClr val="accent3">
                    <a:lumMod val="75000"/>
                  </a:schemeClr>
                </a:solidFill>
              </a:rPr>
            </a:br>
            <a:r>
              <a:rPr lang="de-DE" sz="2800" b="1" dirty="0">
                <a:solidFill>
                  <a:schemeClr val="accent3">
                    <a:lumMod val="75000"/>
                  </a:schemeClr>
                </a:solidFill>
              </a:rPr>
              <a:t>Aufgaben Kammer </a:t>
            </a:r>
          </a:p>
        </p:txBody>
      </p:sp>
    </p:spTree>
    <p:extLst>
      <p:ext uri="{BB962C8B-B14F-4D97-AF65-F5344CB8AC3E}">
        <p14:creationId xmlns:p14="http://schemas.microsoft.com/office/powerpoint/2010/main" val="249256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229600" cy="1143000"/>
          </a:xfrm>
        </p:spPr>
        <p:txBody>
          <a:bodyPr>
            <a:normAutofit/>
          </a:bodyPr>
          <a:lstStyle/>
          <a:p>
            <a:r>
              <a:rPr lang="de-DE" dirty="0" smtClean="0"/>
              <a:t>Berufsverband - Definition</a:t>
            </a:r>
            <a:endParaRPr lang="de-DE" dirty="0"/>
          </a:p>
        </p:txBody>
      </p:sp>
      <p:sp>
        <p:nvSpPr>
          <p:cNvPr id="3" name="Inhaltsplatzhalter 2"/>
          <p:cNvSpPr>
            <a:spLocks noGrp="1"/>
          </p:cNvSpPr>
          <p:nvPr>
            <p:ph idx="1"/>
          </p:nvPr>
        </p:nvSpPr>
        <p:spPr>
          <a:xfrm>
            <a:off x="611560" y="1628800"/>
            <a:ext cx="7859216" cy="4853136"/>
          </a:xfrm>
        </p:spPr>
        <p:txBody>
          <a:bodyPr>
            <a:normAutofit fontScale="92500" lnSpcReduction="10000"/>
          </a:bodyPr>
          <a:lstStyle/>
          <a:p>
            <a:r>
              <a:rPr lang="de-DE" sz="2400" dirty="0" smtClean="0"/>
              <a:t>Förderung der Mitglieder eines bestimmten Berufes</a:t>
            </a:r>
          </a:p>
          <a:p>
            <a:r>
              <a:rPr lang="de-DE" sz="2400" dirty="0" smtClean="0"/>
              <a:t>Vertretung der beruflichen Interessen</a:t>
            </a:r>
          </a:p>
          <a:p>
            <a:pPr marL="0" indent="0">
              <a:buNone/>
            </a:pPr>
            <a:endParaRPr lang="de-DE" sz="1800" dirty="0" smtClean="0"/>
          </a:p>
          <a:p>
            <a:pPr marL="0" indent="0" algn="just">
              <a:buNone/>
            </a:pPr>
            <a:r>
              <a:rPr lang="de-DE" sz="2000" dirty="0" smtClean="0"/>
              <a:t>Berufsverbände arbeiten </a:t>
            </a:r>
            <a:r>
              <a:rPr lang="de-DE" sz="2000" b="1" dirty="0" smtClean="0"/>
              <a:t>nach  außen </a:t>
            </a:r>
          </a:p>
          <a:p>
            <a:pPr algn="just"/>
            <a:r>
              <a:rPr lang="de-DE" sz="2000" dirty="0" smtClean="0"/>
              <a:t>unter der Annahme, dass die Bündelung der Interessen möglichst vieler Angehöriger eines bestimmten Berufs die Möglichkeit verbessert, diese Interessen gegenüber den Vertragspartnern der Berufsausübenden      (z. B. Arbeitgeber, Auftraggeber, öffentliche Hand, Gesetzgeber) und der Öffentlichkeit allgemein durchzusetzen, ggf. durch Lobby-Arbeit.</a:t>
            </a:r>
          </a:p>
          <a:p>
            <a:pPr marL="0" indent="0" algn="just">
              <a:buNone/>
            </a:pPr>
            <a:endParaRPr lang="de-DE" sz="2000" dirty="0" smtClean="0"/>
          </a:p>
          <a:p>
            <a:pPr marL="0" indent="0" algn="just">
              <a:buNone/>
            </a:pPr>
            <a:r>
              <a:rPr lang="de-DE" sz="2000" dirty="0" smtClean="0"/>
              <a:t>Berufsverbände arbeiten </a:t>
            </a:r>
            <a:r>
              <a:rPr lang="de-DE" sz="2000" b="1" dirty="0" smtClean="0"/>
              <a:t>nach  innen </a:t>
            </a:r>
          </a:p>
          <a:p>
            <a:pPr algn="just"/>
            <a:r>
              <a:rPr lang="de-DE" sz="2000" dirty="0" smtClean="0"/>
              <a:t>üblicherweise als ein Forum, auf dem berufsspezifische Fragen aufgeworfen, diskutiert und geklärt werden können </a:t>
            </a:r>
          </a:p>
          <a:p>
            <a:pPr algn="just"/>
            <a:r>
              <a:rPr lang="de-DE" sz="2000" dirty="0" smtClean="0"/>
              <a:t>UND gemeinsame Grundsätze und Ziele formuliert werden. </a:t>
            </a:r>
          </a:p>
        </p:txBody>
      </p:sp>
    </p:spTree>
    <p:extLst>
      <p:ext uri="{BB962C8B-B14F-4D97-AF65-F5344CB8AC3E}">
        <p14:creationId xmlns:p14="http://schemas.microsoft.com/office/powerpoint/2010/main" val="3329672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229600" cy="1143000"/>
          </a:xfrm>
        </p:spPr>
        <p:txBody>
          <a:bodyPr/>
          <a:lstStyle/>
          <a:p>
            <a:r>
              <a:rPr lang="de-DE" dirty="0" smtClean="0"/>
              <a:t>Berufsverband - Definition</a:t>
            </a:r>
            <a:endParaRPr lang="de-DE" dirty="0"/>
          </a:p>
        </p:txBody>
      </p:sp>
      <p:sp>
        <p:nvSpPr>
          <p:cNvPr id="3" name="Inhaltsplatzhalter 2"/>
          <p:cNvSpPr>
            <a:spLocks noGrp="1"/>
          </p:cNvSpPr>
          <p:nvPr>
            <p:ph idx="1"/>
          </p:nvPr>
        </p:nvSpPr>
        <p:spPr>
          <a:xfrm>
            <a:off x="683568" y="1628800"/>
            <a:ext cx="8064896" cy="4853136"/>
          </a:xfrm>
        </p:spPr>
        <p:txBody>
          <a:bodyPr>
            <a:normAutofit/>
          </a:bodyPr>
          <a:lstStyle/>
          <a:p>
            <a:r>
              <a:rPr lang="de-DE" sz="2400" dirty="0" smtClean="0"/>
              <a:t>Förderung der Mitglieder eines bestimmten Berufes</a:t>
            </a:r>
          </a:p>
          <a:p>
            <a:r>
              <a:rPr lang="de-DE" sz="2400" dirty="0" smtClean="0"/>
              <a:t>Vertretung der beruflichen Interessen</a:t>
            </a:r>
          </a:p>
          <a:p>
            <a:pPr marL="0" indent="0">
              <a:buNone/>
            </a:pPr>
            <a:endParaRPr lang="de-DE" sz="1800" dirty="0" smtClean="0"/>
          </a:p>
          <a:p>
            <a:pPr marL="0" indent="0" algn="just">
              <a:buNone/>
            </a:pPr>
            <a:r>
              <a:rPr lang="de-DE" sz="1900" dirty="0" smtClean="0"/>
              <a:t>Berufsverbände bieten ihren Mitgliedern als Gegenleistung für den zu entrichtenden Mitgliedsbeitrag meist den bevorzugten Zugang zu </a:t>
            </a:r>
          </a:p>
          <a:p>
            <a:pPr lvl="1" algn="just">
              <a:buFont typeface="Symbol" panose="05050102010706020507" pitchFamily="18" charset="2"/>
              <a:buChar char="-"/>
            </a:pPr>
            <a:r>
              <a:rPr lang="de-DE" sz="1900" dirty="0" smtClean="0"/>
              <a:t>beruflich relevanten Informationen (meist mit Zeitschrift), </a:t>
            </a:r>
          </a:p>
          <a:p>
            <a:pPr lvl="1" algn="just">
              <a:buFont typeface="Symbol" panose="05050102010706020507" pitchFamily="18" charset="2"/>
              <a:buChar char="-"/>
            </a:pPr>
            <a:r>
              <a:rPr lang="de-DE" sz="1900" dirty="0" smtClean="0"/>
              <a:t>Aus- und Weiterbildungsmöglichkeiten und </a:t>
            </a:r>
          </a:p>
          <a:p>
            <a:pPr lvl="1" algn="just">
              <a:buFont typeface="Symbol" panose="05050102010706020507" pitchFamily="18" charset="2"/>
              <a:buChar char="-"/>
            </a:pPr>
            <a:r>
              <a:rPr lang="de-DE" sz="1900" dirty="0"/>
              <a:t>g</a:t>
            </a:r>
            <a:r>
              <a:rPr lang="de-DE" sz="1900" dirty="0" smtClean="0"/>
              <a:t>elegentlich sonstige Vergünstigungen</a:t>
            </a:r>
          </a:p>
          <a:p>
            <a:pPr marL="0" indent="0" algn="just">
              <a:buNone/>
            </a:pPr>
            <a:endParaRPr lang="de-DE" sz="1900" dirty="0" smtClean="0"/>
          </a:p>
          <a:p>
            <a:pPr marL="0" indent="0" algn="just">
              <a:buNone/>
            </a:pPr>
            <a:r>
              <a:rPr lang="de-DE" sz="1900" dirty="0" smtClean="0"/>
              <a:t>Größere Berufsverbände können regionale oder thematische Unterorganisationen umfassen, wie z.B.</a:t>
            </a:r>
          </a:p>
          <a:p>
            <a:pPr lvl="1" algn="just">
              <a:buFont typeface="Symbol" panose="05050102010706020507" pitchFamily="18" charset="2"/>
              <a:buChar char="-"/>
            </a:pPr>
            <a:r>
              <a:rPr lang="de-DE" sz="1900" dirty="0" smtClean="0"/>
              <a:t>Sektionen, Arbeitsgemeinschaften, Arbeitsgruppen</a:t>
            </a:r>
          </a:p>
        </p:txBody>
      </p:sp>
    </p:spTree>
    <p:extLst>
      <p:ext uri="{BB962C8B-B14F-4D97-AF65-F5344CB8AC3E}">
        <p14:creationId xmlns:p14="http://schemas.microsoft.com/office/powerpoint/2010/main" val="370251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827584" y="1628800"/>
            <a:ext cx="7653536" cy="4401205"/>
          </a:xfrm>
          <a:prstGeom prst="rect">
            <a:avLst/>
          </a:prstGeom>
        </p:spPr>
        <p:txBody>
          <a:bodyPr wrap="square">
            <a:spAutoFit/>
          </a:bodyPr>
          <a:lstStyle/>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Unter Wahrung </a:t>
            </a:r>
            <a:r>
              <a:rPr lang="de-DE" sz="2000" dirty="0">
                <a:latin typeface="Calibri" panose="020F0502020204030204" pitchFamily="34" charset="0"/>
                <a:cs typeface="Calibri" panose="020F0502020204030204" pitchFamily="34" charset="0"/>
              </a:rPr>
              <a:t>der parteipolitischen und konfessionellen Neutralität, die </a:t>
            </a:r>
            <a:r>
              <a:rPr lang="de-DE" sz="2000" b="1" dirty="0">
                <a:latin typeface="Calibri" panose="020F0502020204030204" pitchFamily="34" charset="0"/>
                <a:cs typeface="Calibri" panose="020F0502020204030204" pitchFamily="34" charset="0"/>
              </a:rPr>
              <a:t>beruflichen </a:t>
            </a:r>
            <a:r>
              <a:rPr lang="de-DE" sz="2000" b="1" dirty="0" smtClean="0">
                <a:latin typeface="Calibri" panose="020F0502020204030204" pitchFamily="34" charset="0"/>
                <a:cs typeface="Calibri" panose="020F0502020204030204" pitchFamily="34" charset="0"/>
              </a:rPr>
              <a:t>und </a:t>
            </a:r>
            <a:r>
              <a:rPr lang="de-DE" sz="2000" b="1" dirty="0">
                <a:latin typeface="Calibri" panose="020F0502020204030204" pitchFamily="34" charset="0"/>
                <a:cs typeface="Calibri" panose="020F0502020204030204" pitchFamily="34" charset="0"/>
              </a:rPr>
              <a:t>wirtschaftlichen Interessen </a:t>
            </a:r>
            <a:r>
              <a:rPr lang="de-DE" sz="2000" u="sng" dirty="0">
                <a:latin typeface="Calibri" panose="020F0502020204030204" pitchFamily="34" charset="0"/>
                <a:cs typeface="Calibri" panose="020F0502020204030204" pitchFamily="34" charset="0"/>
              </a:rPr>
              <a:t>aller </a:t>
            </a:r>
            <a:r>
              <a:rPr lang="de-DE" sz="2000" u="sng" dirty="0" smtClean="0">
                <a:latin typeface="Calibri" panose="020F0502020204030204" pitchFamily="34" charset="0"/>
                <a:cs typeface="Calibri" panose="020F0502020204030204" pitchFamily="34" charset="0"/>
              </a:rPr>
              <a:t>Hebammen</a:t>
            </a:r>
            <a:r>
              <a:rPr lang="de-DE" sz="2000" dirty="0" smtClean="0">
                <a:latin typeface="Calibri" panose="020F0502020204030204" pitchFamily="34" charset="0"/>
                <a:cs typeface="Calibri" panose="020F0502020204030204" pitchFamily="34" charset="0"/>
              </a:rPr>
              <a:t>/ Entbindungspfleger </a:t>
            </a:r>
            <a:r>
              <a:rPr lang="de-DE" sz="2000" dirty="0">
                <a:latin typeface="Calibri" panose="020F0502020204030204" pitchFamily="34" charset="0"/>
                <a:cs typeface="Calibri" panose="020F0502020204030204" pitchFamily="34" charset="0"/>
              </a:rPr>
              <a:t>wahrzunehmen </a:t>
            </a:r>
            <a:r>
              <a:rPr lang="de-DE" sz="2000" dirty="0" smtClean="0">
                <a:latin typeface="Calibri" panose="020F0502020204030204" pitchFamily="34" charset="0"/>
                <a:cs typeface="Calibri" panose="020F0502020204030204" pitchFamily="34" charset="0"/>
              </a:rPr>
              <a:t>und </a:t>
            </a:r>
            <a:r>
              <a:rPr lang="de-DE" sz="2000" dirty="0">
                <a:latin typeface="Calibri" panose="020F0502020204030204" pitchFamily="34" charset="0"/>
                <a:cs typeface="Calibri" panose="020F0502020204030204" pitchFamily="34" charset="0"/>
              </a:rPr>
              <a:t>zu </a:t>
            </a:r>
            <a:r>
              <a:rPr lang="de-DE" sz="2000" dirty="0" smtClean="0">
                <a:latin typeface="Calibri" panose="020F0502020204030204" pitchFamily="34" charset="0"/>
                <a:cs typeface="Calibri" panose="020F0502020204030204" pitchFamily="34" charset="0"/>
              </a:rPr>
              <a:t>fördern</a:t>
            </a:r>
          </a:p>
          <a:p>
            <a:r>
              <a:rPr lang="de-DE" sz="2000" dirty="0" smtClean="0">
                <a:latin typeface="Calibri" panose="020F0502020204030204" pitchFamily="34" charset="0"/>
                <a:cs typeface="Calibri" panose="020F0502020204030204" pitchFamily="34" charset="0"/>
              </a:rPr>
              <a:t>ODER</a:t>
            </a:r>
          </a:p>
          <a:p>
            <a:r>
              <a:rPr lang="de-DE" sz="2000" dirty="0">
                <a:latin typeface="Calibri" panose="020F0502020204030204" pitchFamily="34" charset="0"/>
                <a:cs typeface="Calibri" panose="020F0502020204030204" pitchFamily="34" charset="0"/>
              </a:rPr>
              <a:t>n</a:t>
            </a:r>
            <a:r>
              <a:rPr lang="de-DE" sz="2000" dirty="0" smtClean="0">
                <a:latin typeface="Calibri" panose="020F0502020204030204" pitchFamily="34" charset="0"/>
                <a:cs typeface="Calibri" panose="020F0502020204030204" pitchFamily="34" charset="0"/>
              </a:rPr>
              <a:t>immt</a:t>
            </a:r>
            <a:r>
              <a:rPr lang="de-DE" sz="2000" b="1" dirty="0" smtClean="0">
                <a:latin typeface="Calibri" panose="020F0502020204030204" pitchFamily="34" charset="0"/>
                <a:cs typeface="Calibri" panose="020F0502020204030204" pitchFamily="34" charset="0"/>
              </a:rPr>
              <a:t> die beruflichen und wirtschaftlichen Interessen </a:t>
            </a:r>
            <a:r>
              <a:rPr lang="de-DE" sz="2000" u="sng" dirty="0" smtClean="0">
                <a:latin typeface="Calibri" panose="020F0502020204030204" pitchFamily="34" charset="0"/>
                <a:cs typeface="Calibri" panose="020F0502020204030204" pitchFamily="34" charset="0"/>
              </a:rPr>
              <a:t>aller freiberuflich tätigen Hebammen</a:t>
            </a:r>
            <a:r>
              <a:rPr lang="de-DE" sz="2000" dirty="0" smtClean="0">
                <a:latin typeface="Calibri" panose="020F0502020204030204" pitchFamily="34" charset="0"/>
                <a:cs typeface="Calibri" panose="020F0502020204030204" pitchFamily="34" charset="0"/>
              </a:rPr>
              <a:t> gegenüber </a:t>
            </a:r>
            <a:r>
              <a:rPr lang="de-DE" sz="2000" u="sng" dirty="0" smtClean="0">
                <a:latin typeface="Calibri" panose="020F0502020204030204" pitchFamily="34" charset="0"/>
                <a:cs typeface="Calibri" panose="020F0502020204030204" pitchFamily="34" charset="0"/>
              </a:rPr>
              <a:t>Politik, Öffentlichkeit, Verbänden und anderen Organisationen</a:t>
            </a:r>
            <a:r>
              <a:rPr lang="de-DE" sz="2000" dirty="0" smtClean="0">
                <a:latin typeface="Calibri" panose="020F0502020204030204" pitchFamily="34" charset="0"/>
                <a:cs typeface="Calibri" panose="020F0502020204030204" pitchFamily="34" charset="0"/>
              </a:rPr>
              <a:t> wahr und fördert sie</a:t>
            </a:r>
          </a:p>
          <a:p>
            <a:endParaRPr lang="de-DE" sz="2000" dirty="0">
              <a:latin typeface="Calibri" panose="020F0502020204030204" pitchFamily="34" charset="0"/>
              <a:cs typeface="Calibri" panose="020F0502020204030204" pitchFamily="34" charset="0"/>
            </a:endParaRPr>
          </a:p>
          <a:p>
            <a:r>
              <a:rPr lang="de-DE" sz="2000" b="1" dirty="0" smtClean="0">
                <a:latin typeface="Calibri" panose="020F0502020204030204" pitchFamily="34" charset="0"/>
                <a:cs typeface="Calibri" panose="020F0502020204030204" pitchFamily="34" charset="0"/>
              </a:rPr>
              <a:t>Fortbildung der Hebammen </a:t>
            </a:r>
            <a:r>
              <a:rPr lang="de-DE" sz="2000" dirty="0" smtClean="0">
                <a:latin typeface="Calibri" panose="020F0502020204030204" pitchFamily="34" charset="0"/>
                <a:cs typeface="Calibri" panose="020F0502020204030204" pitchFamily="34" charset="0"/>
              </a:rPr>
              <a:t>auf Landes- und Bundesebene </a:t>
            </a:r>
            <a:r>
              <a:rPr lang="de-DE" sz="2000" u="sng" dirty="0" smtClean="0">
                <a:latin typeface="Calibri" panose="020F0502020204030204" pitchFamily="34" charset="0"/>
                <a:cs typeface="Calibri" panose="020F0502020204030204" pitchFamily="34" charset="0"/>
              </a:rPr>
              <a:t>im Interesse von Mutter, Kind und Familie</a:t>
            </a:r>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ODER</a:t>
            </a:r>
          </a:p>
          <a:p>
            <a:r>
              <a:rPr lang="de-DE" sz="2000" dirty="0" smtClean="0">
                <a:latin typeface="Calibri" panose="020F0502020204030204" pitchFamily="34" charset="0"/>
                <a:cs typeface="Calibri" panose="020F0502020204030204" pitchFamily="34" charset="0"/>
              </a:rPr>
              <a:t>setzt sich ein für eine </a:t>
            </a:r>
            <a:r>
              <a:rPr lang="de-DE" sz="2000" b="1" dirty="0" smtClean="0">
                <a:latin typeface="Calibri" panose="020F0502020204030204" pitchFamily="34" charset="0"/>
                <a:cs typeface="Calibri" panose="020F0502020204030204" pitchFamily="34" charset="0"/>
              </a:rPr>
              <a:t>stetige Fort- und Weiterbildung</a:t>
            </a:r>
            <a:r>
              <a:rPr lang="de-DE" sz="2000" dirty="0" smtClean="0">
                <a:latin typeface="Calibri" panose="020F0502020204030204" pitchFamily="34" charset="0"/>
                <a:cs typeface="Calibri" panose="020F0502020204030204" pitchFamily="34" charset="0"/>
              </a:rPr>
              <a:t> von Hebammen </a:t>
            </a:r>
            <a:r>
              <a:rPr lang="de-DE" sz="2000" u="sng" dirty="0" smtClean="0">
                <a:latin typeface="Calibri" panose="020F0502020204030204" pitchFamily="34" charset="0"/>
                <a:cs typeface="Calibri" panose="020F0502020204030204" pitchFamily="34" charset="0"/>
              </a:rPr>
              <a:t>im Sinne von Mutter und Kind</a:t>
            </a:r>
            <a:r>
              <a:rPr lang="de-DE" sz="2000" dirty="0" smtClean="0">
                <a:latin typeface="Calibri" panose="020F0502020204030204" pitchFamily="34" charset="0"/>
                <a:cs typeface="Calibri" panose="020F0502020204030204" pitchFamily="34" charset="0"/>
              </a:rPr>
              <a:t>.</a:t>
            </a:r>
          </a:p>
        </p:txBody>
      </p:sp>
      <p:sp>
        <p:nvSpPr>
          <p:cNvPr id="6" name="Titel 1"/>
          <p:cNvSpPr txBox="1">
            <a:spLocks/>
          </p:cNvSpPr>
          <p:nvPr/>
        </p:nvSpPr>
        <p:spPr>
          <a:xfrm>
            <a:off x="25152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de-DE" dirty="0" smtClean="0"/>
              <a:t>Berufsverband - Ziele / Zweck</a:t>
            </a:r>
            <a:br>
              <a:rPr lang="de-DE" dirty="0" smtClean="0"/>
            </a:br>
            <a:r>
              <a:rPr lang="de-DE" sz="1800" dirty="0" smtClean="0"/>
              <a:t>Aus den Satzungen von DHV und </a:t>
            </a:r>
            <a:r>
              <a:rPr lang="de-DE" sz="1800" dirty="0" err="1" smtClean="0"/>
              <a:t>BfHD</a:t>
            </a:r>
            <a:endParaRPr lang="de-DE" sz="1800" dirty="0"/>
          </a:p>
        </p:txBody>
      </p:sp>
    </p:spTree>
    <p:extLst>
      <p:ext uri="{BB962C8B-B14F-4D97-AF65-F5344CB8AC3E}">
        <p14:creationId xmlns:p14="http://schemas.microsoft.com/office/powerpoint/2010/main" val="202197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971600" y="1628800"/>
            <a:ext cx="7200800" cy="3785652"/>
          </a:xfrm>
          <a:prstGeom prst="rect">
            <a:avLst/>
          </a:prstGeom>
        </p:spPr>
        <p:txBody>
          <a:bodyPr wrap="square">
            <a:spAutoFit/>
          </a:bodyPr>
          <a:lstStyle/>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Eine </a:t>
            </a:r>
            <a:r>
              <a:rPr lang="de-DE" sz="2000" b="1" dirty="0" smtClean="0">
                <a:latin typeface="Calibri" panose="020F0502020204030204" pitchFamily="34" charset="0"/>
                <a:cs typeface="Calibri" panose="020F0502020204030204" pitchFamily="34" charset="0"/>
              </a:rPr>
              <a:t>Rechtsstelle</a:t>
            </a:r>
            <a:r>
              <a:rPr lang="de-DE" sz="2000" dirty="0" smtClean="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und eine </a:t>
            </a:r>
            <a:r>
              <a:rPr lang="de-DE" sz="2000" b="1" dirty="0" err="1">
                <a:latin typeface="Calibri" panose="020F0502020204030204" pitchFamily="34" charset="0"/>
                <a:cs typeface="Calibri" panose="020F0502020204030204" pitchFamily="34" charset="0"/>
              </a:rPr>
              <a:t>Gutachterinnnenkommission</a:t>
            </a:r>
            <a:r>
              <a:rPr lang="de-DE" sz="2000" dirty="0">
                <a:latin typeface="Calibri" panose="020F0502020204030204" pitchFamily="34" charset="0"/>
                <a:cs typeface="Calibri" panose="020F0502020204030204" pitchFamily="34" charset="0"/>
              </a:rPr>
              <a:t> zur </a:t>
            </a:r>
            <a:r>
              <a:rPr lang="de-DE" sz="2000" u="sng" dirty="0">
                <a:latin typeface="Calibri" panose="020F0502020204030204" pitchFamily="34" charset="0"/>
                <a:cs typeface="Calibri" panose="020F0502020204030204" pitchFamily="34" charset="0"/>
              </a:rPr>
              <a:t>Beratung der Mitglieder</a:t>
            </a:r>
            <a:r>
              <a:rPr lang="de-DE" sz="2000" dirty="0">
                <a:latin typeface="Calibri" panose="020F0502020204030204" pitchFamily="34" charset="0"/>
                <a:cs typeface="Calibri" panose="020F0502020204030204" pitchFamily="34" charset="0"/>
              </a:rPr>
              <a:t> zu </a:t>
            </a:r>
            <a:r>
              <a:rPr lang="de-DE" sz="2000" dirty="0" smtClean="0">
                <a:latin typeface="Calibri" panose="020F0502020204030204" pitchFamily="34" charset="0"/>
                <a:cs typeface="Calibri" panose="020F0502020204030204" pitchFamily="34" charset="0"/>
              </a:rPr>
              <a:t>unterhalten</a:t>
            </a:r>
            <a:r>
              <a:rPr lang="de-DE" sz="2000" dirty="0">
                <a:latin typeface="Calibri" panose="020F0502020204030204" pitchFamily="34" charset="0"/>
                <a:cs typeface="Calibri" panose="020F0502020204030204" pitchFamily="34" charset="0"/>
              </a:rPr>
              <a:t>.</a:t>
            </a:r>
          </a:p>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Die </a:t>
            </a:r>
            <a:r>
              <a:rPr lang="de-DE" sz="2000" b="1" dirty="0">
                <a:latin typeface="Calibri" panose="020F0502020204030204" pitchFamily="34" charset="0"/>
                <a:cs typeface="Calibri" panose="020F0502020204030204" pitchFamily="34" charset="0"/>
              </a:rPr>
              <a:t>Belange der Hebammen</a:t>
            </a:r>
            <a:r>
              <a:rPr lang="de-DE" sz="2000" dirty="0">
                <a:latin typeface="Calibri" panose="020F0502020204030204" pitchFamily="34" charset="0"/>
                <a:cs typeface="Calibri" panose="020F0502020204030204" pitchFamily="34" charset="0"/>
              </a:rPr>
              <a:t> bei </a:t>
            </a:r>
            <a:r>
              <a:rPr lang="de-DE" sz="2000" u="sng" dirty="0">
                <a:latin typeface="Calibri" panose="020F0502020204030204" pitchFamily="34" charset="0"/>
                <a:cs typeface="Calibri" panose="020F0502020204030204" pitchFamily="34" charset="0"/>
              </a:rPr>
              <a:t>Volksvertretern, Behörden, Gewerkschaften, </a:t>
            </a:r>
            <a:r>
              <a:rPr lang="de-DE" sz="2000" u="sng" dirty="0" smtClean="0">
                <a:latin typeface="Calibri" panose="020F0502020204030204" pitchFamily="34" charset="0"/>
                <a:cs typeface="Calibri" panose="020F0502020204030204" pitchFamily="34" charset="0"/>
              </a:rPr>
              <a:t>Gerichten</a:t>
            </a:r>
            <a:r>
              <a:rPr lang="de-DE" sz="2000" u="sng" dirty="0">
                <a:latin typeface="Calibri" panose="020F0502020204030204" pitchFamily="34" charset="0"/>
                <a:cs typeface="Calibri" panose="020F0502020204030204" pitchFamily="34" charset="0"/>
              </a:rPr>
              <a:t>, Krankenkassen, anderen </a:t>
            </a:r>
            <a:r>
              <a:rPr lang="de-DE" sz="2000" u="sng" dirty="0" smtClean="0">
                <a:latin typeface="Calibri" panose="020F0502020204030204" pitchFamily="34" charset="0"/>
                <a:cs typeface="Calibri" panose="020F0502020204030204" pitchFamily="34" charset="0"/>
              </a:rPr>
              <a:t>Berufs-, Standes- und </a:t>
            </a:r>
            <a:r>
              <a:rPr lang="de-DE" sz="2000" u="sng" dirty="0">
                <a:latin typeface="Calibri" panose="020F0502020204030204" pitchFamily="34" charset="0"/>
                <a:cs typeface="Calibri" panose="020F0502020204030204" pitchFamily="34" charset="0"/>
              </a:rPr>
              <a:t>sonstigen Organisationen sowie in </a:t>
            </a:r>
            <a:r>
              <a:rPr lang="de-DE" sz="2000" u="sng" dirty="0" smtClean="0">
                <a:latin typeface="Calibri" panose="020F0502020204030204" pitchFamily="34" charset="0"/>
                <a:cs typeface="Calibri" panose="020F0502020204030204" pitchFamily="34" charset="0"/>
              </a:rPr>
              <a:t>der Öffentlichkeit</a:t>
            </a:r>
            <a:r>
              <a:rPr lang="de-DE" sz="2000" dirty="0" smtClean="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zu vertreten.</a:t>
            </a:r>
          </a:p>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Die </a:t>
            </a:r>
            <a:r>
              <a:rPr lang="de-DE" sz="2000" b="1" dirty="0">
                <a:latin typeface="Calibri" panose="020F0502020204030204" pitchFamily="34" charset="0"/>
                <a:cs typeface="Calibri" panose="020F0502020204030204" pitchFamily="34" charset="0"/>
              </a:rPr>
              <a:t>internationalen Beziehungen</a:t>
            </a:r>
            <a:r>
              <a:rPr lang="de-DE" sz="2000" dirty="0">
                <a:latin typeface="Calibri" panose="020F0502020204030204" pitchFamily="34" charset="0"/>
                <a:cs typeface="Calibri" panose="020F0502020204030204" pitchFamily="34" charset="0"/>
              </a:rPr>
              <a:t> und den Erfahrungsaustausch auf dem </a:t>
            </a:r>
            <a:r>
              <a:rPr lang="de-DE" sz="2000" u="sng" dirty="0">
                <a:latin typeface="Calibri" panose="020F0502020204030204" pitchFamily="34" charset="0"/>
                <a:cs typeface="Calibri" panose="020F0502020204030204" pitchFamily="34" charset="0"/>
              </a:rPr>
              <a:t>Gebiet des </a:t>
            </a:r>
            <a:r>
              <a:rPr lang="de-DE" sz="2000" u="sng" dirty="0" smtClean="0">
                <a:latin typeface="Calibri" panose="020F0502020204030204" pitchFamily="34" charset="0"/>
                <a:cs typeface="Calibri" panose="020F0502020204030204" pitchFamily="34" charset="0"/>
              </a:rPr>
              <a:t>Hebammenwesens </a:t>
            </a:r>
            <a:r>
              <a:rPr lang="de-DE" sz="2000" dirty="0">
                <a:latin typeface="Calibri" panose="020F0502020204030204" pitchFamily="34" charset="0"/>
                <a:cs typeface="Calibri" panose="020F0502020204030204" pitchFamily="34" charset="0"/>
              </a:rPr>
              <a:t>zu pflegen.</a:t>
            </a:r>
          </a:p>
          <a:p>
            <a:endParaRPr lang="de-DE" sz="2000" dirty="0">
              <a:latin typeface="Calibri" panose="020F0502020204030204" pitchFamily="34" charset="0"/>
              <a:cs typeface="Calibri" panose="020F0502020204030204" pitchFamily="34" charset="0"/>
            </a:endParaRPr>
          </a:p>
        </p:txBody>
      </p:sp>
      <p:sp>
        <p:nvSpPr>
          <p:cNvPr id="6" name="Titel 1"/>
          <p:cNvSpPr txBox="1">
            <a:spLocks/>
          </p:cNvSpPr>
          <p:nvPr/>
        </p:nvSpPr>
        <p:spPr>
          <a:xfrm>
            <a:off x="25152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de-DE" dirty="0" smtClean="0"/>
              <a:t>Berufsverband - Ziele / Zweck</a:t>
            </a:r>
            <a:br>
              <a:rPr lang="de-DE" dirty="0" smtClean="0"/>
            </a:br>
            <a:r>
              <a:rPr lang="de-DE" sz="1800" dirty="0" smtClean="0"/>
              <a:t>Aus den Satzungen von DHV und </a:t>
            </a:r>
            <a:r>
              <a:rPr lang="de-DE" sz="1800" dirty="0" err="1" smtClean="0"/>
              <a:t>BfHD</a:t>
            </a:r>
            <a:endParaRPr lang="de-DE" sz="1800" dirty="0"/>
          </a:p>
        </p:txBody>
      </p:sp>
    </p:spTree>
    <p:extLst>
      <p:ext uri="{BB962C8B-B14F-4D97-AF65-F5344CB8AC3E}">
        <p14:creationId xmlns:p14="http://schemas.microsoft.com/office/powerpoint/2010/main" val="4184352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15616" y="1628800"/>
            <a:ext cx="6768752" cy="2862322"/>
          </a:xfrm>
          <a:prstGeom prst="rect">
            <a:avLst/>
          </a:prstGeom>
        </p:spPr>
        <p:txBody>
          <a:bodyPr wrap="square">
            <a:spAutoFit/>
          </a:bodyPr>
          <a:lstStyle/>
          <a:p>
            <a:endParaRPr lang="de-DE" sz="2000" dirty="0">
              <a:latin typeface="Calibri" panose="020F0502020204030204" pitchFamily="34" charset="0"/>
              <a:cs typeface="Calibri" panose="020F0502020204030204" pitchFamily="34" charset="0"/>
            </a:endParaRPr>
          </a:p>
          <a:p>
            <a:r>
              <a:rPr lang="de-DE" sz="2000" b="1" dirty="0" smtClean="0">
                <a:latin typeface="Calibri" panose="020F0502020204030204" pitchFamily="34" charset="0"/>
                <a:cs typeface="Calibri" panose="020F0502020204030204" pitchFamily="34" charset="0"/>
              </a:rPr>
              <a:t>Unterstützung </a:t>
            </a:r>
            <a:r>
              <a:rPr lang="de-DE" sz="2000" b="1" dirty="0">
                <a:latin typeface="Calibri" panose="020F0502020204030204" pitchFamily="34" charset="0"/>
                <a:cs typeface="Calibri" panose="020F0502020204030204" pitchFamily="34" charset="0"/>
              </a:rPr>
              <a:t>der Mitglieder </a:t>
            </a:r>
            <a:r>
              <a:rPr lang="de-DE" sz="2000" dirty="0">
                <a:latin typeface="Calibri" panose="020F0502020204030204" pitchFamily="34" charset="0"/>
                <a:cs typeface="Calibri" panose="020F0502020204030204" pitchFamily="34" charset="0"/>
              </a:rPr>
              <a:t>in der Aufklärung und Mitarbeit </a:t>
            </a:r>
            <a:r>
              <a:rPr lang="de-DE" sz="2000" u="sng" dirty="0">
                <a:latin typeface="Calibri" panose="020F0502020204030204" pitchFamily="34" charset="0"/>
                <a:cs typeface="Calibri" panose="020F0502020204030204" pitchFamily="34" charset="0"/>
              </a:rPr>
              <a:t>in der </a:t>
            </a:r>
            <a:r>
              <a:rPr lang="de-DE" sz="2000" u="sng" dirty="0" smtClean="0">
                <a:latin typeface="Calibri" panose="020F0502020204030204" pitchFamily="34" charset="0"/>
                <a:cs typeface="Calibri" panose="020F0502020204030204" pitchFamily="34" charset="0"/>
              </a:rPr>
              <a:t>Gesundheitserziehung </a:t>
            </a:r>
            <a:r>
              <a:rPr lang="de-DE" sz="2000" u="sng" dirty="0">
                <a:latin typeface="Calibri" panose="020F0502020204030204" pitchFamily="34" charset="0"/>
                <a:cs typeface="Calibri" panose="020F0502020204030204" pitchFamily="34" charset="0"/>
              </a:rPr>
              <a:t>der Bevölkerung</a:t>
            </a:r>
            <a:r>
              <a:rPr lang="de-DE" sz="2000" dirty="0">
                <a:latin typeface="Calibri" panose="020F0502020204030204" pitchFamily="34" charset="0"/>
                <a:cs typeface="Calibri" panose="020F0502020204030204" pitchFamily="34" charset="0"/>
              </a:rPr>
              <a:t>.</a:t>
            </a:r>
          </a:p>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tritt ein und </a:t>
            </a:r>
            <a:r>
              <a:rPr lang="de-DE" sz="2000" b="1" dirty="0" smtClean="0">
                <a:latin typeface="Calibri" panose="020F0502020204030204" pitchFamily="34" charset="0"/>
                <a:cs typeface="Calibri" panose="020F0502020204030204" pitchFamily="34" charset="0"/>
              </a:rPr>
              <a:t>wirkt mit an einem gesellschaftlichen Klima</a:t>
            </a:r>
            <a:r>
              <a:rPr lang="de-DE" sz="2000" dirty="0" smtClean="0">
                <a:latin typeface="Calibri" panose="020F0502020204030204" pitchFamily="34" charset="0"/>
                <a:cs typeface="Calibri" panose="020F0502020204030204" pitchFamily="34" charset="0"/>
              </a:rPr>
              <a:t>, das </a:t>
            </a:r>
            <a:r>
              <a:rPr lang="de-DE" sz="2000" u="sng" dirty="0" smtClean="0">
                <a:latin typeface="Calibri" panose="020F0502020204030204" pitchFamily="34" charset="0"/>
                <a:cs typeface="Calibri" panose="020F0502020204030204" pitchFamily="34" charset="0"/>
              </a:rPr>
              <a:t>Schwangerschaft und Geburt und Stillz</a:t>
            </a:r>
            <a:r>
              <a:rPr lang="de-DE" sz="2000" dirty="0" smtClean="0">
                <a:latin typeface="Calibri" panose="020F0502020204030204" pitchFamily="34" charset="0"/>
                <a:cs typeface="Calibri" panose="020F0502020204030204" pitchFamily="34" charset="0"/>
              </a:rPr>
              <a:t>eit seinen ihm zukommenden </a:t>
            </a:r>
            <a:r>
              <a:rPr lang="de-DE" sz="2000" u="sng" dirty="0" smtClean="0">
                <a:latin typeface="Calibri" panose="020F0502020204030204" pitchFamily="34" charset="0"/>
                <a:cs typeface="Calibri" panose="020F0502020204030204" pitchFamily="34" charset="0"/>
              </a:rPr>
              <a:t>Platz im Gesundheitssystem </a:t>
            </a:r>
            <a:r>
              <a:rPr lang="de-DE" sz="2000" dirty="0" smtClean="0">
                <a:latin typeface="Calibri" panose="020F0502020204030204" pitchFamily="34" charset="0"/>
                <a:cs typeface="Calibri" panose="020F0502020204030204" pitchFamily="34" charset="0"/>
              </a:rPr>
              <a:t>gewährleistet und </a:t>
            </a:r>
            <a:r>
              <a:rPr lang="de-DE" sz="2000" b="1" dirty="0" smtClean="0">
                <a:latin typeface="Calibri" panose="020F0502020204030204" pitchFamily="34" charset="0"/>
                <a:cs typeface="Calibri" panose="020F0502020204030204" pitchFamily="34" charset="0"/>
              </a:rPr>
              <a:t>fördert die außerklinische Geburtshilfe</a:t>
            </a:r>
          </a:p>
          <a:p>
            <a:endParaRPr lang="de-DE" sz="2000" b="1" dirty="0" smtClean="0">
              <a:latin typeface="Calibri" panose="020F0502020204030204" pitchFamily="34" charset="0"/>
              <a:cs typeface="Calibri" panose="020F0502020204030204" pitchFamily="34" charset="0"/>
            </a:endParaRPr>
          </a:p>
        </p:txBody>
      </p:sp>
      <p:sp>
        <p:nvSpPr>
          <p:cNvPr id="6" name="Titel 1"/>
          <p:cNvSpPr txBox="1">
            <a:spLocks/>
          </p:cNvSpPr>
          <p:nvPr/>
        </p:nvSpPr>
        <p:spPr>
          <a:xfrm>
            <a:off x="251520"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de-DE" dirty="0" smtClean="0"/>
              <a:t>Berufsverband - Ziele / Zweck</a:t>
            </a:r>
            <a:br>
              <a:rPr lang="de-DE" dirty="0" smtClean="0"/>
            </a:br>
            <a:r>
              <a:rPr lang="de-DE" sz="1800" dirty="0" smtClean="0"/>
              <a:t>Aus den Satzungen von DHV und </a:t>
            </a:r>
            <a:r>
              <a:rPr lang="de-DE" sz="1800" dirty="0" err="1" smtClean="0"/>
              <a:t>BfHD</a:t>
            </a:r>
            <a:endParaRPr lang="de-DE" sz="1800" dirty="0"/>
          </a:p>
        </p:txBody>
      </p:sp>
    </p:spTree>
    <p:extLst>
      <p:ext uri="{BB962C8B-B14F-4D97-AF65-F5344CB8AC3E}">
        <p14:creationId xmlns:p14="http://schemas.microsoft.com/office/powerpoint/2010/main" val="281866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4" y="21497"/>
            <a:ext cx="8229600" cy="1143000"/>
          </a:xfrm>
        </p:spPr>
        <p:txBody>
          <a:bodyPr/>
          <a:lstStyle/>
          <a:p>
            <a:r>
              <a:rPr lang="de-DE" dirty="0" smtClean="0"/>
              <a:t>Kammer - Definition </a:t>
            </a:r>
            <a:endParaRPr lang="de-DE" dirty="0"/>
          </a:p>
        </p:txBody>
      </p:sp>
      <p:sp>
        <p:nvSpPr>
          <p:cNvPr id="3" name="Rechteck 2"/>
          <p:cNvSpPr/>
          <p:nvPr/>
        </p:nvSpPr>
        <p:spPr>
          <a:xfrm>
            <a:off x="755576" y="1628800"/>
            <a:ext cx="7632848" cy="5201424"/>
          </a:xfrm>
          <a:prstGeom prst="rect">
            <a:avLst/>
          </a:prstGeom>
        </p:spPr>
        <p:txBody>
          <a:bodyPr wrap="square">
            <a:spAutoFit/>
          </a:bodyPr>
          <a:lstStyle/>
          <a:p>
            <a:pPr algn="just"/>
            <a:r>
              <a:rPr lang="de-DE" sz="2000" b="1" dirty="0" smtClean="0">
                <a:latin typeface="Calibri" panose="020F0502020204030204" pitchFamily="34" charset="0"/>
                <a:cs typeface="Calibri" panose="020F0502020204030204" pitchFamily="34" charset="0"/>
              </a:rPr>
              <a:t>Kammern übernehmen sowohl </a:t>
            </a:r>
          </a:p>
          <a:p>
            <a:pPr marL="342900" indent="-342900" algn="just">
              <a:buFont typeface="Arial" panose="020B0604020202020204" pitchFamily="34" charset="0"/>
              <a:buChar char="•"/>
            </a:pPr>
            <a:r>
              <a:rPr lang="de-DE" sz="2000" b="1" dirty="0" smtClean="0">
                <a:latin typeface="Calibri" panose="020F0502020204030204" pitchFamily="34" charset="0"/>
                <a:cs typeface="Calibri" panose="020F0502020204030204" pitchFamily="34" charset="0"/>
              </a:rPr>
              <a:t>die Funktion der Selbstverwaltung ihres Berufsstandes als auch </a:t>
            </a:r>
          </a:p>
          <a:p>
            <a:pPr marL="342900" indent="-342900" algn="just">
              <a:buFont typeface="Arial" panose="020B0604020202020204" pitchFamily="34" charset="0"/>
              <a:buChar char="•"/>
            </a:pPr>
            <a:r>
              <a:rPr lang="de-DE" sz="2000" b="1" dirty="0" smtClean="0">
                <a:latin typeface="Calibri" panose="020F0502020204030204" pitchFamily="34" charset="0"/>
                <a:cs typeface="Calibri" panose="020F0502020204030204" pitchFamily="34" charset="0"/>
              </a:rPr>
              <a:t>je nach gesetzgeberischem Ermessen legitime öffentliche Aufgaben, an deren Erfüllung ein gesteigertes Interesse der Gemeinschaft besteht</a:t>
            </a:r>
            <a:r>
              <a:rPr lang="de-DE" sz="2000" dirty="0" smtClean="0">
                <a:latin typeface="Calibri" panose="020F0502020204030204" pitchFamily="34" charset="0"/>
                <a:cs typeface="Calibri" panose="020F0502020204030204" pitchFamily="34" charset="0"/>
              </a:rPr>
              <a:t>.</a:t>
            </a:r>
          </a:p>
          <a:p>
            <a:pPr algn="just"/>
            <a:endParaRPr lang="de-DE" sz="2000" dirty="0" smtClean="0">
              <a:latin typeface="Calibri" panose="020F0502020204030204" pitchFamily="34" charset="0"/>
              <a:cs typeface="Calibri" panose="020F0502020204030204" pitchFamily="34" charset="0"/>
            </a:endParaRPr>
          </a:p>
          <a:p>
            <a:pPr algn="just"/>
            <a:r>
              <a:rPr lang="de-DE" b="1" dirty="0" smtClean="0">
                <a:latin typeface="Calibri" panose="020F0502020204030204" pitchFamily="34" charset="0"/>
                <a:cs typeface="Calibri" panose="020F0502020204030204" pitchFamily="34" charset="0"/>
              </a:rPr>
              <a:t>Neben der Erfüllung der ihnen zugewiesenen staatlichen Aufgaben fungieren sie als Interessenvertretung ihrer Mitglieder. </a:t>
            </a:r>
            <a:r>
              <a:rPr lang="de-DE" sz="1600" dirty="0" smtClean="0">
                <a:latin typeface="Calibri" panose="020F0502020204030204" pitchFamily="34" charset="0"/>
                <a:cs typeface="Calibri" panose="020F0502020204030204" pitchFamily="34" charset="0"/>
              </a:rPr>
              <a:t>Auch besitzen sie Satzungsgewalt, welche personell auf ihre Mitglieder und sachlich auf ihren Aufgabenkreis beschränkt ist. </a:t>
            </a:r>
            <a:r>
              <a:rPr lang="de-DE" sz="1600" b="1" dirty="0" smtClean="0">
                <a:latin typeface="Calibri" panose="020F0502020204030204" pitchFamily="34" charset="0"/>
                <a:cs typeface="Calibri" panose="020F0502020204030204" pitchFamily="34" charset="0"/>
              </a:rPr>
              <a:t>Der Staat hat die Aufsicht</a:t>
            </a:r>
            <a:r>
              <a:rPr lang="de-DE" sz="1600" dirty="0" smtClean="0">
                <a:latin typeface="Calibri" panose="020F0502020204030204" pitchFamily="34" charset="0"/>
                <a:cs typeface="Calibri" panose="020F0502020204030204" pitchFamily="34" charset="0"/>
              </a:rPr>
              <a:t> (Staatsaufsicht) über die Kammer. Weit </a:t>
            </a:r>
            <a:r>
              <a:rPr lang="de-DE" sz="1600" b="1" dirty="0" smtClean="0">
                <a:latin typeface="Calibri" panose="020F0502020204030204" pitchFamily="34" charset="0"/>
                <a:cs typeface="Calibri" panose="020F0502020204030204" pitchFamily="34" charset="0"/>
              </a:rPr>
              <a:t>überwiegend besteht die gesetzliche Pflicht zur Mitgliedschaft</a:t>
            </a:r>
            <a:r>
              <a:rPr lang="de-DE" sz="1600" dirty="0" smtClean="0">
                <a:latin typeface="Calibri" panose="020F0502020204030204" pitchFamily="34" charset="0"/>
                <a:cs typeface="Calibri" panose="020F0502020204030204" pitchFamily="34" charset="0"/>
              </a:rPr>
              <a:t>, sofern man zu der betreffenden Berufsgruppe zählt.</a:t>
            </a:r>
          </a:p>
          <a:p>
            <a:pPr algn="just"/>
            <a:endParaRPr lang="de-DE" sz="1600" dirty="0">
              <a:latin typeface="Calibri" panose="020F0502020204030204" pitchFamily="34" charset="0"/>
              <a:cs typeface="Calibri" panose="020F0502020204030204" pitchFamily="34" charset="0"/>
            </a:endParaRPr>
          </a:p>
          <a:p>
            <a:pPr algn="just"/>
            <a:r>
              <a:rPr lang="de-DE" sz="1600" dirty="0" smtClean="0">
                <a:latin typeface="Calibri" panose="020F0502020204030204" pitchFamily="34" charset="0"/>
                <a:cs typeface="Calibri" panose="020F0502020204030204" pitchFamily="34" charset="0"/>
              </a:rPr>
              <a:t>Die Selbstverwaltung der Heilberufe in Form von Kammern fällt auf Grund der föderalen Verfassung der Bundesrepublik Deutschland in den Zuständigkeitsbereich der Bundesländer. </a:t>
            </a:r>
            <a:r>
              <a:rPr lang="de-DE" sz="1600" b="1" dirty="0" smtClean="0">
                <a:latin typeface="Calibri" panose="020F0502020204030204" pitchFamily="34" charset="0"/>
                <a:cs typeface="Calibri" panose="020F0502020204030204" pitchFamily="34" charset="0"/>
              </a:rPr>
              <a:t>Jedes Bundesland besitzt ein eigenes </a:t>
            </a:r>
            <a:r>
              <a:rPr lang="de-DE" sz="1600" b="1" dirty="0" err="1" smtClean="0">
                <a:latin typeface="Calibri" panose="020F0502020204030204" pitchFamily="34" charset="0"/>
                <a:cs typeface="Calibri" panose="020F0502020204030204" pitchFamily="34" charset="0"/>
              </a:rPr>
              <a:t>Heilberufekammergesetz</a:t>
            </a:r>
            <a:r>
              <a:rPr lang="de-DE" sz="1600" b="1" dirty="0" smtClean="0">
                <a:latin typeface="Calibri" panose="020F0502020204030204" pitchFamily="34" charset="0"/>
                <a:cs typeface="Calibri" panose="020F0502020204030204" pitchFamily="34" charset="0"/>
              </a:rPr>
              <a:t> (HKG).</a:t>
            </a:r>
            <a:r>
              <a:rPr lang="de-DE" sz="1600" dirty="0" smtClean="0">
                <a:latin typeface="Calibri" panose="020F0502020204030204" pitchFamily="34" charset="0"/>
                <a:cs typeface="Calibri" panose="020F0502020204030204" pitchFamily="34" charset="0"/>
              </a:rPr>
              <a:t> Das HKG des jeweiligen Bundeslandes bildet die Grundlage für die Struktur und Organisation der Kammern als Körperschaft öffentlichen Rechts. Mehrere Landeskammern können sich zu einer Bundeskammer zusammenschließen.</a:t>
            </a:r>
            <a:endParaRPr lang="de-DE"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9798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4" y="21497"/>
            <a:ext cx="8229600" cy="1143000"/>
          </a:xfrm>
        </p:spPr>
        <p:txBody>
          <a:bodyPr/>
          <a:lstStyle/>
          <a:p>
            <a:r>
              <a:rPr lang="de-DE" dirty="0" smtClean="0"/>
              <a:t>Kammer - Definition </a:t>
            </a:r>
            <a:endParaRPr lang="de-DE" dirty="0"/>
          </a:p>
        </p:txBody>
      </p:sp>
      <p:sp>
        <p:nvSpPr>
          <p:cNvPr id="3" name="Rechteck 2"/>
          <p:cNvSpPr/>
          <p:nvPr/>
        </p:nvSpPr>
        <p:spPr>
          <a:xfrm>
            <a:off x="796574" y="1700807"/>
            <a:ext cx="7807874" cy="4370427"/>
          </a:xfrm>
          <a:prstGeom prst="rect">
            <a:avLst/>
          </a:prstGeom>
        </p:spPr>
        <p:txBody>
          <a:bodyPr wrap="square">
            <a:spAutoFit/>
          </a:bodyPr>
          <a:lstStyle/>
          <a:p>
            <a:pPr algn="just"/>
            <a:r>
              <a:rPr lang="de-DE" sz="1600" i="1" dirty="0" smtClean="0">
                <a:latin typeface="Calibri" panose="020F0502020204030204" pitchFamily="34" charset="0"/>
                <a:cs typeface="Calibri" panose="020F0502020204030204" pitchFamily="34" charset="0"/>
              </a:rPr>
              <a:t>Kammern übernehmen sowohl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die Funktion der Selbstverwaltung ihres Berufsstandes als auch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je nach gesetzgeberischem Ermessen legitime öffentliche Aufgaben, an deren Erfüllung ein gesteigertes Interesse der Gemeinschaft besteht.</a:t>
            </a:r>
          </a:p>
          <a:p>
            <a:pPr algn="just"/>
            <a:endParaRPr lang="de-DE" sz="1600"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Eine </a:t>
            </a:r>
            <a:r>
              <a:rPr lang="de-DE" sz="2000" b="1" dirty="0" smtClean="0">
                <a:latin typeface="Calibri" panose="020F0502020204030204" pitchFamily="34" charset="0"/>
                <a:cs typeface="Calibri" panose="020F0502020204030204" pitchFamily="34" charset="0"/>
              </a:rPr>
              <a:t>Selbstverwaltungskörperschaft</a:t>
            </a:r>
            <a:r>
              <a:rPr lang="de-DE" sz="2000" dirty="0" smtClean="0">
                <a:latin typeface="Calibri" panose="020F0502020204030204" pitchFamily="34" charset="0"/>
                <a:cs typeface="Calibri" panose="020F0502020204030204" pitchFamily="34" charset="0"/>
              </a:rPr>
              <a:t> ist eine Körperschaft des öffentlichen Rechts, der das Recht eingeräumt ist, ihre eigenen Angelegenheiten selbständig zu verwalten (Selbstverwaltung).</a:t>
            </a:r>
          </a:p>
          <a:p>
            <a:r>
              <a:rPr lang="de-DE" sz="2000" dirty="0" smtClean="0">
                <a:latin typeface="Calibri" panose="020F0502020204030204" pitchFamily="34" charset="0"/>
                <a:cs typeface="Calibri" panose="020F0502020204030204" pitchFamily="34" charset="0"/>
              </a:rPr>
              <a:t>Zu den Selbstverwaltungskörperschaften gehört u.a. auch die </a:t>
            </a:r>
          </a:p>
          <a:p>
            <a:endParaRPr lang="de-DE" sz="2000" b="1" dirty="0">
              <a:latin typeface="Calibri" panose="020F0502020204030204" pitchFamily="34" charset="0"/>
              <a:cs typeface="Calibri" panose="020F0502020204030204" pitchFamily="34" charset="0"/>
            </a:endParaRPr>
          </a:p>
          <a:p>
            <a:r>
              <a:rPr lang="de-DE" sz="2000" b="1" dirty="0" smtClean="0">
                <a:latin typeface="Calibri" panose="020F0502020204030204" pitchFamily="34" charset="0"/>
                <a:cs typeface="Calibri" panose="020F0502020204030204" pitchFamily="34" charset="0"/>
              </a:rPr>
              <a:t>Berufsständische Körperschaft </a:t>
            </a:r>
            <a:r>
              <a:rPr lang="de-DE" sz="2000" dirty="0" smtClean="0">
                <a:latin typeface="Calibri" panose="020F0502020204030204" pitchFamily="34" charset="0"/>
                <a:cs typeface="Calibri" panose="020F0502020204030204" pitchFamily="34" charset="0"/>
              </a:rPr>
              <a:t>(oder berufsständische Selbstverwaltung,</a:t>
            </a:r>
            <a:r>
              <a:rPr lang="de-DE" sz="2000" b="1" dirty="0" smtClean="0">
                <a:latin typeface="Calibri" panose="020F0502020204030204" pitchFamily="34" charset="0"/>
                <a:cs typeface="Calibri" panose="020F0502020204030204" pitchFamily="34" charset="0"/>
              </a:rPr>
              <a:t> Kammer</a:t>
            </a:r>
            <a:r>
              <a:rPr lang="de-DE" sz="2000" dirty="0" smtClean="0">
                <a:latin typeface="Calibri" panose="020F0502020204030204" pitchFamily="34" charset="0"/>
                <a:cs typeface="Calibri" panose="020F0502020204030204" pitchFamily="34" charset="0"/>
              </a:rPr>
              <a:t>) neben z.B. kommunaler Selbstverwaltung, universitärer Selbstverwaltung, Selbstverwaltung der Institutionen der Sozialversicherung wie Krankenkassen, BGW, BfA </a:t>
            </a:r>
          </a:p>
          <a:p>
            <a:endParaRPr lang="de-DE"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668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4" y="21497"/>
            <a:ext cx="8229600" cy="1143000"/>
          </a:xfrm>
        </p:spPr>
        <p:txBody>
          <a:bodyPr/>
          <a:lstStyle/>
          <a:p>
            <a:r>
              <a:rPr lang="de-DE" dirty="0" smtClean="0"/>
              <a:t>Kammer - Definition </a:t>
            </a:r>
            <a:endParaRPr lang="de-DE" dirty="0"/>
          </a:p>
        </p:txBody>
      </p:sp>
      <p:sp>
        <p:nvSpPr>
          <p:cNvPr id="3" name="Rechteck 2"/>
          <p:cNvSpPr/>
          <p:nvPr/>
        </p:nvSpPr>
        <p:spPr>
          <a:xfrm>
            <a:off x="796574" y="1700807"/>
            <a:ext cx="7663858" cy="3108543"/>
          </a:xfrm>
          <a:prstGeom prst="rect">
            <a:avLst/>
          </a:prstGeom>
        </p:spPr>
        <p:txBody>
          <a:bodyPr wrap="square">
            <a:spAutoFit/>
          </a:bodyPr>
          <a:lstStyle/>
          <a:p>
            <a:pPr algn="just"/>
            <a:r>
              <a:rPr lang="de-DE" sz="1600" i="1" dirty="0" smtClean="0">
                <a:latin typeface="Calibri" panose="020F0502020204030204" pitchFamily="34" charset="0"/>
                <a:cs typeface="Calibri" panose="020F0502020204030204" pitchFamily="34" charset="0"/>
              </a:rPr>
              <a:t>Kammern übernehmen sowohl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die Funktion der Selbstverwaltung ihres Berufsstandes als auch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je nach gesetzgeberischem Ermessen legitime öffentliche Aufgaben, an deren Erfüllung ein gesteigertes Interesse der Gemeinschaft besteht.</a:t>
            </a:r>
          </a:p>
          <a:p>
            <a:pPr algn="just"/>
            <a:endParaRPr lang="de-DE" sz="1600" dirty="0" smtClean="0">
              <a:latin typeface="Calibri" panose="020F0502020204030204" pitchFamily="34" charset="0"/>
              <a:cs typeface="Calibri" panose="020F0502020204030204" pitchFamily="34" charset="0"/>
            </a:endParaRPr>
          </a:p>
          <a:p>
            <a:endParaRPr lang="de-DE"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Körperschaften des öffentlichen Rechts </a:t>
            </a:r>
            <a:r>
              <a:rPr lang="de-DE" sz="2000" b="1" dirty="0" smtClean="0">
                <a:latin typeface="Calibri" panose="020F0502020204030204" pitchFamily="34" charset="0"/>
                <a:cs typeface="Calibri" panose="020F0502020204030204" pitchFamily="34" charset="0"/>
              </a:rPr>
              <a:t>unterscheiden sich </a:t>
            </a:r>
            <a:r>
              <a:rPr lang="de-DE" sz="2000" dirty="0" smtClean="0">
                <a:latin typeface="Calibri" panose="020F0502020204030204" pitchFamily="34" charset="0"/>
                <a:cs typeface="Calibri" panose="020F0502020204030204" pitchFamily="34" charset="0"/>
              </a:rPr>
              <a:t>von den Körperschaften des Privatrechts</a:t>
            </a:r>
            <a:r>
              <a:rPr lang="de-DE" sz="2000" dirty="0">
                <a:latin typeface="Calibri" panose="020F0502020204030204" pitchFamily="34" charset="0"/>
                <a:cs typeface="Calibri" panose="020F0502020204030204" pitchFamily="34" charset="0"/>
              </a:rPr>
              <a:t> </a:t>
            </a:r>
            <a:r>
              <a:rPr lang="de-DE" sz="2000" dirty="0" smtClean="0">
                <a:latin typeface="Calibri" panose="020F0502020204030204" pitchFamily="34" charset="0"/>
                <a:cs typeface="Calibri" panose="020F0502020204030204" pitchFamily="34" charset="0"/>
              </a:rPr>
              <a:t>(wie z.B. Verein, GmbH, Genossenschaft) dadurch, dass sie </a:t>
            </a:r>
            <a:r>
              <a:rPr lang="de-DE" sz="2000" b="1" dirty="0" smtClean="0">
                <a:latin typeface="Calibri" panose="020F0502020204030204" pitchFamily="34" charset="0"/>
                <a:cs typeface="Calibri" panose="020F0502020204030204" pitchFamily="34" charset="0"/>
              </a:rPr>
              <a:t>öffentlich-rechtlich organisiert</a:t>
            </a:r>
            <a:r>
              <a:rPr lang="de-DE" sz="2000" dirty="0" smtClean="0">
                <a:latin typeface="Calibri" panose="020F0502020204030204" pitchFamily="34" charset="0"/>
                <a:cs typeface="Calibri" panose="020F0502020204030204" pitchFamily="34" charset="0"/>
              </a:rPr>
              <a:t> sind </a:t>
            </a:r>
            <a:r>
              <a:rPr lang="de-DE" sz="2000" b="1" dirty="0" smtClean="0">
                <a:latin typeface="Calibri" panose="020F0502020204030204" pitchFamily="34" charset="0"/>
                <a:cs typeface="Calibri" panose="020F0502020204030204" pitchFamily="34" charset="0"/>
              </a:rPr>
              <a:t>und</a:t>
            </a:r>
            <a:r>
              <a:rPr lang="de-DE" sz="2000" dirty="0" smtClean="0">
                <a:latin typeface="Calibri" panose="020F0502020204030204" pitchFamily="34" charset="0"/>
                <a:cs typeface="Calibri" panose="020F0502020204030204" pitchFamily="34" charset="0"/>
              </a:rPr>
              <a:t> öffentlich-rechtlich </a:t>
            </a:r>
            <a:r>
              <a:rPr lang="de-DE" sz="2000" b="1" dirty="0" smtClean="0">
                <a:latin typeface="Calibri" panose="020F0502020204030204" pitchFamily="34" charset="0"/>
                <a:cs typeface="Calibri" panose="020F0502020204030204" pitchFamily="34" charset="0"/>
              </a:rPr>
              <a:t>handeln</a:t>
            </a:r>
            <a:r>
              <a:rPr lang="de-DE" sz="2000" dirty="0" smtClean="0">
                <a:latin typeface="Calibri" panose="020F0502020204030204" pitchFamily="34" charset="0"/>
                <a:cs typeface="Calibri" panose="020F0502020204030204" pitchFamily="34" charset="0"/>
              </a:rPr>
              <a:t>.</a:t>
            </a:r>
          </a:p>
          <a:p>
            <a:endParaRPr lang="de-DE"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3840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4" y="21497"/>
            <a:ext cx="8229600" cy="1143000"/>
          </a:xfrm>
        </p:spPr>
        <p:txBody>
          <a:bodyPr/>
          <a:lstStyle/>
          <a:p>
            <a:r>
              <a:rPr lang="de-DE" dirty="0" smtClean="0"/>
              <a:t>Kammer - Definition </a:t>
            </a:r>
            <a:endParaRPr lang="de-DE" dirty="0"/>
          </a:p>
        </p:txBody>
      </p:sp>
      <p:sp>
        <p:nvSpPr>
          <p:cNvPr id="3" name="Rechteck 2"/>
          <p:cNvSpPr/>
          <p:nvPr/>
        </p:nvSpPr>
        <p:spPr>
          <a:xfrm>
            <a:off x="796574" y="1700807"/>
            <a:ext cx="7663858" cy="4431983"/>
          </a:xfrm>
          <a:prstGeom prst="rect">
            <a:avLst/>
          </a:prstGeom>
        </p:spPr>
        <p:txBody>
          <a:bodyPr wrap="square">
            <a:spAutoFit/>
          </a:bodyPr>
          <a:lstStyle/>
          <a:p>
            <a:pPr algn="just"/>
            <a:r>
              <a:rPr lang="de-DE" sz="1600" i="1" dirty="0" smtClean="0">
                <a:latin typeface="Calibri" panose="020F0502020204030204" pitchFamily="34" charset="0"/>
                <a:cs typeface="Calibri" panose="020F0502020204030204" pitchFamily="34" charset="0"/>
              </a:rPr>
              <a:t>Kammern übernehmen sowohl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die Funktion der Selbstverwaltung ihres Berufsstandes als auch </a:t>
            </a:r>
          </a:p>
          <a:p>
            <a:pPr marL="342900" indent="-342900" algn="just">
              <a:buFont typeface="Arial" panose="020B0604020202020204" pitchFamily="34" charset="0"/>
              <a:buChar char="•"/>
            </a:pPr>
            <a:r>
              <a:rPr lang="de-DE" sz="1600" i="1" dirty="0" smtClean="0">
                <a:latin typeface="Calibri" panose="020F0502020204030204" pitchFamily="34" charset="0"/>
                <a:cs typeface="Calibri" panose="020F0502020204030204" pitchFamily="34" charset="0"/>
              </a:rPr>
              <a:t>je nach gesetzgeberischem Ermessen legitime öffentliche Aufgaben, an deren Erfüllung ein gesteigertes Interesse der Gemeinschaft besteht.</a:t>
            </a:r>
          </a:p>
          <a:p>
            <a:endParaRPr lang="de-DE"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Finden </a:t>
            </a:r>
            <a:r>
              <a:rPr lang="de-DE" sz="2000" dirty="0">
                <a:latin typeface="Calibri" panose="020F0502020204030204" pitchFamily="34" charset="0"/>
                <a:cs typeface="Calibri" panose="020F0502020204030204" pitchFamily="34" charset="0"/>
              </a:rPr>
              <a:t>einen </a:t>
            </a:r>
            <a:r>
              <a:rPr lang="de-DE" sz="2000" b="1" dirty="0">
                <a:latin typeface="Calibri" panose="020F0502020204030204" pitchFamily="34" charset="0"/>
                <a:cs typeface="Calibri" panose="020F0502020204030204" pitchFamily="34" charset="0"/>
              </a:rPr>
              <a:t>Hauptanwendungsbereich</a:t>
            </a:r>
            <a:r>
              <a:rPr lang="de-DE" sz="2000" dirty="0">
                <a:latin typeface="Calibri" panose="020F0502020204030204" pitchFamily="34" charset="0"/>
                <a:cs typeface="Calibri" panose="020F0502020204030204" pitchFamily="34" charset="0"/>
              </a:rPr>
              <a:t> </a:t>
            </a:r>
            <a:r>
              <a:rPr lang="de-DE" sz="2000" u="sng" dirty="0">
                <a:latin typeface="Calibri" panose="020F0502020204030204" pitchFamily="34" charset="0"/>
                <a:cs typeface="Calibri" panose="020F0502020204030204" pitchFamily="34" charset="0"/>
              </a:rPr>
              <a:t>in</a:t>
            </a:r>
            <a:r>
              <a:rPr lang="de-DE" sz="2000" dirty="0">
                <a:latin typeface="Calibri" panose="020F0502020204030204" pitchFamily="34" charset="0"/>
                <a:cs typeface="Calibri" panose="020F0502020204030204" pitchFamily="34" charset="0"/>
              </a:rPr>
              <a:t> den sogenannten </a:t>
            </a:r>
            <a:r>
              <a:rPr lang="de-DE" sz="2000" u="sng" dirty="0">
                <a:latin typeface="Calibri" panose="020F0502020204030204" pitchFamily="34" charset="0"/>
                <a:cs typeface="Calibri" panose="020F0502020204030204" pitchFamily="34" charset="0"/>
              </a:rPr>
              <a:t>Selbstverwaltungsangelegenheiten</a:t>
            </a:r>
            <a:r>
              <a:rPr lang="de-DE" sz="2000" dirty="0">
                <a:latin typeface="Calibri" panose="020F0502020204030204" pitchFamily="34" charset="0"/>
                <a:cs typeface="Calibri" panose="020F0502020204030204" pitchFamily="34" charset="0"/>
              </a:rPr>
              <a:t>, also in </a:t>
            </a:r>
            <a:r>
              <a:rPr lang="de-DE" sz="2000" b="1" dirty="0">
                <a:latin typeface="Calibri" panose="020F0502020204030204" pitchFamily="34" charset="0"/>
                <a:cs typeface="Calibri" panose="020F0502020204030204" pitchFamily="34" charset="0"/>
              </a:rPr>
              <a:t>staatlichen Aufgaben, die von den Betroffenen eigenverantwortlich geregelt werden sollen</a:t>
            </a:r>
            <a:r>
              <a:rPr lang="de-DE" sz="2000" dirty="0">
                <a:latin typeface="Calibri" panose="020F0502020204030204" pitchFamily="34" charset="0"/>
                <a:cs typeface="Calibri" panose="020F0502020204030204" pitchFamily="34" charset="0"/>
              </a:rPr>
              <a:t>, weshalb sie organisatorisch aus der staatlichen Verwaltungshierarchie ausgegliedert und rechtsfähigen Organisationen übertragen werden. </a:t>
            </a:r>
            <a:endParaRPr lang="de-DE" sz="2000" dirty="0" smtClean="0">
              <a:latin typeface="Calibri" panose="020F0502020204030204" pitchFamily="34" charset="0"/>
              <a:cs typeface="Calibri" panose="020F0502020204030204" pitchFamily="34" charset="0"/>
            </a:endParaRPr>
          </a:p>
          <a:p>
            <a:pPr algn="just"/>
            <a:endParaRPr lang="de-DE" sz="2000" dirty="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(So </a:t>
            </a:r>
            <a:r>
              <a:rPr lang="de-DE" sz="2000" b="1" dirty="0">
                <a:latin typeface="Calibri" panose="020F0502020204030204" pitchFamily="34" charset="0"/>
                <a:cs typeface="Calibri" panose="020F0502020204030204" pitchFamily="34" charset="0"/>
              </a:rPr>
              <a:t>bestimmen</a:t>
            </a:r>
            <a:r>
              <a:rPr lang="de-DE" sz="2000" dirty="0">
                <a:latin typeface="Calibri" panose="020F0502020204030204" pitchFamily="34" charset="0"/>
                <a:cs typeface="Calibri" panose="020F0502020204030204" pitchFamily="34" charset="0"/>
              </a:rPr>
              <a:t> beispielsweise die Bürger </a:t>
            </a:r>
            <a:r>
              <a:rPr lang="de-DE" sz="2000" b="1" dirty="0">
                <a:latin typeface="Calibri" panose="020F0502020204030204" pitchFamily="34" charset="0"/>
                <a:cs typeface="Calibri" panose="020F0502020204030204" pitchFamily="34" charset="0"/>
              </a:rPr>
              <a:t>selbst über die Geschicke </a:t>
            </a:r>
            <a:r>
              <a:rPr lang="de-DE" sz="2000" dirty="0">
                <a:latin typeface="Calibri" panose="020F0502020204030204" pitchFamily="34" charset="0"/>
                <a:cs typeface="Calibri" panose="020F0502020204030204" pitchFamily="34" charset="0"/>
              </a:rPr>
              <a:t>der Gemeinde, die Ärzte über ihre Angelegenheiten in der Landesärztekammer, die Rechtsanwälte über ihre Angelegenheiten in der Rechtsanwaltskammer usw</a:t>
            </a:r>
            <a:r>
              <a:rPr lang="de-DE" sz="2000" dirty="0" smtClean="0">
                <a:latin typeface="Calibri" panose="020F0502020204030204" pitchFamily="34" charset="0"/>
                <a:cs typeface="Calibri" panose="020F0502020204030204" pitchFamily="34" charset="0"/>
              </a:rPr>
              <a:t>.)</a:t>
            </a:r>
            <a:endParaRPr lang="de-DE"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5322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Mögliche Kammeraufgaben für Hebammenbelange</a:t>
            </a:r>
            <a:endParaRPr lang="de-DE" dirty="0"/>
          </a:p>
        </p:txBody>
      </p:sp>
      <p:sp>
        <p:nvSpPr>
          <p:cNvPr id="3" name="Rechteck 2"/>
          <p:cNvSpPr/>
          <p:nvPr/>
        </p:nvSpPr>
        <p:spPr>
          <a:xfrm>
            <a:off x="1619672" y="2060848"/>
            <a:ext cx="5976664" cy="2862322"/>
          </a:xfrm>
          <a:prstGeom prst="rect">
            <a:avLst/>
          </a:prstGeom>
        </p:spPr>
        <p:txBody>
          <a:bodyPr wrap="square">
            <a:spAutoFit/>
          </a:bodyPr>
          <a:lstStyle/>
          <a:p>
            <a:pPr algn="ctr">
              <a:lnSpc>
                <a:spcPct val="150000"/>
              </a:lnSpc>
            </a:pPr>
            <a:r>
              <a:rPr lang="de-DE" sz="2400" dirty="0">
                <a:latin typeface="Calibri" panose="020F0502020204030204" pitchFamily="34" charset="0"/>
                <a:cs typeface="Calibri" panose="020F0502020204030204" pitchFamily="34" charset="0"/>
              </a:rPr>
              <a:t>W</a:t>
            </a:r>
            <a:r>
              <a:rPr lang="de-DE" sz="2400" dirty="0" smtClean="0">
                <a:latin typeface="Calibri" panose="020F0502020204030204" pitchFamily="34" charset="0"/>
                <a:cs typeface="Calibri" panose="020F0502020204030204" pitchFamily="34" charset="0"/>
              </a:rPr>
              <a:t>ie können Hebammen </a:t>
            </a:r>
          </a:p>
          <a:p>
            <a:pPr algn="ctr">
              <a:lnSpc>
                <a:spcPct val="150000"/>
              </a:lnSpc>
            </a:pPr>
            <a:r>
              <a:rPr lang="de-DE" sz="2400" dirty="0" smtClean="0">
                <a:latin typeface="Calibri" panose="020F0502020204030204" pitchFamily="34" charset="0"/>
                <a:cs typeface="Calibri" panose="020F0502020204030204" pitchFamily="34" charset="0"/>
              </a:rPr>
              <a:t>im Rahmen der Selbstverwaltung selbst </a:t>
            </a:r>
          </a:p>
          <a:p>
            <a:pPr algn="ctr">
              <a:lnSpc>
                <a:spcPct val="150000"/>
              </a:lnSpc>
            </a:pPr>
            <a:r>
              <a:rPr lang="de-DE" sz="2400" dirty="0" smtClean="0">
                <a:latin typeface="Calibri" panose="020F0502020204030204" pitchFamily="34" charset="0"/>
                <a:cs typeface="Calibri" panose="020F0502020204030204" pitchFamily="34" charset="0"/>
              </a:rPr>
              <a:t>über die Geschicke / ihre Belange bestimmen bzw. wo stößt das Vereinsrecht </a:t>
            </a:r>
          </a:p>
          <a:p>
            <a:pPr algn="ctr">
              <a:lnSpc>
                <a:spcPct val="150000"/>
              </a:lnSpc>
            </a:pPr>
            <a:r>
              <a:rPr lang="de-DE" sz="2400" dirty="0" smtClean="0">
                <a:latin typeface="Calibri" panose="020F0502020204030204" pitchFamily="34" charset="0"/>
                <a:cs typeface="Calibri" panose="020F0502020204030204" pitchFamily="34" charset="0"/>
              </a:rPr>
              <a:t>an Grenzen des Machbaren?</a:t>
            </a:r>
            <a:endParaRPr lang="de-DE" sz="20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9088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3566579562"/>
              </p:ext>
            </p:extLst>
          </p:nvPr>
        </p:nvGraphicFramePr>
        <p:xfrm>
          <a:off x="755576" y="404664"/>
          <a:ext cx="7848872" cy="6190080"/>
        </p:xfrm>
        <a:graphic>
          <a:graphicData uri="http://schemas.openxmlformats.org/drawingml/2006/table">
            <a:tbl>
              <a:tblPr/>
              <a:tblGrid>
                <a:gridCol w="3992405"/>
                <a:gridCol w="3856467"/>
              </a:tblGrid>
              <a:tr h="576064">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796">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7812">
                <a:tc>
                  <a:txBody>
                    <a:bodyPr/>
                    <a:lstStyle/>
                    <a:p>
                      <a:pPr algn="l" fontAlgn="t"/>
                      <a:r>
                        <a:rPr lang="de-DE" sz="2000" b="0" i="0" u="none" strike="noStrike" dirty="0">
                          <a:solidFill>
                            <a:srgbClr val="000000"/>
                          </a:solidFill>
                          <a:effectLst/>
                          <a:latin typeface="Calibri"/>
                        </a:rPr>
                        <a:t>Vertretung </a:t>
                      </a:r>
                      <a:r>
                        <a:rPr lang="de-DE" sz="2000" b="0" i="0" u="none" strike="noStrike" dirty="0" smtClean="0">
                          <a:solidFill>
                            <a:srgbClr val="000000"/>
                          </a:solidFill>
                          <a:effectLst/>
                          <a:latin typeface="Calibri"/>
                        </a:rPr>
                        <a:t>der Hebammenbelange </a:t>
                      </a:r>
                      <a:r>
                        <a:rPr lang="de-DE" sz="2000" b="0" i="0" u="none" strike="noStrike" dirty="0">
                          <a:solidFill>
                            <a:srgbClr val="000000"/>
                          </a:solidFill>
                          <a:effectLst/>
                          <a:latin typeface="Calibri"/>
                        </a:rPr>
                        <a:t>bei Volksvertretern, Behörden, Gewerkschaften, Gerichten, Krankenkassen, anderen Berufs-, Standes- und sonstigen Organisationen </a:t>
                      </a:r>
                      <a:r>
                        <a:rPr lang="de-DE" sz="2000" b="0" i="0" u="none" strike="noStrike" dirty="0" smtClean="0">
                          <a:solidFill>
                            <a:srgbClr val="000000"/>
                          </a:solidFill>
                          <a:effectLst/>
                          <a:latin typeface="Calibri"/>
                        </a:rPr>
                        <a:t>sowie </a:t>
                      </a:r>
                      <a:r>
                        <a:rPr lang="de-DE" sz="2000" b="0" i="0" u="none" strike="noStrike" dirty="0">
                          <a:solidFill>
                            <a:srgbClr val="000000"/>
                          </a:solidFill>
                          <a:effectLst/>
                          <a:latin typeface="Calibri"/>
                        </a:rPr>
                        <a:t>in der Öffentlichkeit  </a:t>
                      </a:r>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auch</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mittels </a:t>
                      </a:r>
                      <a:r>
                        <a:rPr lang="de-DE" sz="2000" b="0" i="0" u="none" strike="noStrike" dirty="0">
                          <a:solidFill>
                            <a:srgbClr val="000000"/>
                          </a:solidFill>
                          <a:effectLst/>
                          <a:latin typeface="Calibri"/>
                        </a:rPr>
                        <a:t>Stellungnahme und </a:t>
                      </a:r>
                      <a:r>
                        <a:rPr lang="de-DE" sz="2000" b="0" i="0" u="none" strike="noStrike" dirty="0" smtClean="0">
                          <a:solidFill>
                            <a:srgbClr val="000000"/>
                          </a:solidFill>
                          <a:effectLst/>
                          <a:latin typeface="Calibri"/>
                        </a:rPr>
                        <a:t>Anhörungen vor dem Gesetzgeber; </a:t>
                      </a:r>
                    </a:p>
                    <a:p>
                      <a:pPr algn="l" fontAlgn="t"/>
                      <a:r>
                        <a:rPr lang="de-DE" sz="2000" b="0" i="0" u="sng" strike="noStrike" dirty="0" smtClean="0">
                          <a:solidFill>
                            <a:srgbClr val="000000"/>
                          </a:solidFill>
                          <a:effectLst/>
                          <a:latin typeface="Calibri"/>
                        </a:rPr>
                        <a:t>es </a:t>
                      </a:r>
                      <a:r>
                        <a:rPr lang="de-DE" sz="2000" b="0" i="0" u="sng" strike="noStrike" dirty="0">
                          <a:solidFill>
                            <a:srgbClr val="000000"/>
                          </a:solidFill>
                          <a:effectLst/>
                          <a:latin typeface="Calibri"/>
                        </a:rPr>
                        <a:t>gibt kein Anhörungsrecht</a:t>
                      </a:r>
                      <a:r>
                        <a:rPr lang="de-DE" sz="2000" b="0" i="0" u="none" strike="noStrike" dirty="0">
                          <a:solidFill>
                            <a:srgbClr val="000000"/>
                          </a:solidFill>
                          <a:effectLst/>
                          <a:latin typeface="Calibri"/>
                        </a:rPr>
                        <a:t>, es besteht lediglich die Möglichkeit</a:t>
                      </a:r>
                      <a:r>
                        <a:rPr lang="de-DE" sz="2000" b="0" i="0" u="none" strike="noStrike" dirty="0" smtClean="0">
                          <a:solidFill>
                            <a:srgbClr val="000000"/>
                          </a:solidFill>
                          <a:effectLst/>
                          <a:latin typeface="Calibri"/>
                        </a:rPr>
                        <a:t>.</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chemeClr val="accent3">
                              <a:lumMod val="75000"/>
                            </a:schemeClr>
                          </a:solidFill>
                          <a:effectLst/>
                          <a:latin typeface="Calibri"/>
                        </a:rPr>
                        <a:t>Mündet in:</a:t>
                      </a:r>
                    </a:p>
                    <a:p>
                      <a:pPr marL="0" marR="0" indent="0" algn="l" defTabSz="914400" rtl="0" eaLnBrk="1" fontAlgn="t" latinLnBrk="0" hangingPunct="1">
                        <a:lnSpc>
                          <a:spcPct val="100000"/>
                        </a:lnSpc>
                        <a:spcBef>
                          <a:spcPts val="0"/>
                        </a:spcBef>
                        <a:spcAft>
                          <a:spcPts val="0"/>
                        </a:spcAft>
                        <a:buClrTx/>
                        <a:buSzTx/>
                        <a:buFontTx/>
                        <a:buNone/>
                        <a:tabLst/>
                        <a:defRPr/>
                      </a:pPr>
                      <a:r>
                        <a:rPr lang="de-DE" sz="2000" b="0" i="1" u="none" strike="noStrike" dirty="0" smtClean="0">
                          <a:solidFill>
                            <a:schemeClr val="accent3">
                              <a:lumMod val="75000"/>
                            </a:schemeClr>
                          </a:solidFill>
                          <a:effectLst/>
                          <a:latin typeface="Calibri"/>
                        </a:rPr>
                        <a:t>Berufliche  und wirtschaftliche Interessen vertreten</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0" i="0" u="none" strike="noStrike" dirty="0">
                          <a:solidFill>
                            <a:srgbClr val="000000"/>
                          </a:solidFill>
                          <a:effectLst/>
                          <a:latin typeface="Calibri"/>
                        </a:rPr>
                        <a:t>Mitwirkungsmöglichkeit (hier handelt es sich um eine </a:t>
                      </a:r>
                      <a:r>
                        <a:rPr lang="de-DE" sz="2000" b="0" i="0" u="sng" strike="noStrike" dirty="0" smtClean="0">
                          <a:solidFill>
                            <a:srgbClr val="000000"/>
                          </a:solidFill>
                          <a:effectLst/>
                          <a:latin typeface="Calibri"/>
                        </a:rPr>
                        <a:t>verpflichtende </a:t>
                      </a:r>
                      <a:r>
                        <a:rPr lang="de-DE" sz="2000" b="0" i="0" u="sng" strike="noStrike" dirty="0">
                          <a:solidFill>
                            <a:srgbClr val="000000"/>
                          </a:solidFill>
                          <a:effectLst/>
                          <a:latin typeface="Calibri"/>
                        </a:rPr>
                        <a:t>Anhörung</a:t>
                      </a:r>
                      <a:r>
                        <a:rPr lang="de-DE" sz="2000" b="0" i="0" u="none" strike="noStrike" dirty="0">
                          <a:solidFill>
                            <a:srgbClr val="000000"/>
                          </a:solidFill>
                          <a:effectLst/>
                          <a:latin typeface="Calibri"/>
                        </a:rPr>
                        <a:t>, nicht </a:t>
                      </a:r>
                      <a:r>
                        <a:rPr lang="de-DE" sz="2000" b="0" i="0" u="none" strike="noStrike" dirty="0" smtClean="0">
                          <a:solidFill>
                            <a:srgbClr val="000000"/>
                          </a:solidFill>
                          <a:effectLst/>
                          <a:latin typeface="Calibri"/>
                        </a:rPr>
                        <a:t>nur um </a:t>
                      </a:r>
                      <a:r>
                        <a:rPr lang="de-DE" sz="2000" b="0" i="0" u="none" strike="noStrike" dirty="0">
                          <a:solidFill>
                            <a:srgbClr val="000000"/>
                          </a:solidFill>
                          <a:effectLst/>
                          <a:latin typeface="Calibri"/>
                        </a:rPr>
                        <a:t>eine Möglichkeit) an Gesetzgebung auf dem Gebiet des öffentlichen Gesundheitswesens.    </a:t>
                      </a:r>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                    </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chemeClr val="accent3">
                              <a:lumMod val="75000"/>
                            </a:schemeClr>
                          </a:solidFill>
                          <a:effectLst/>
                          <a:latin typeface="Calibri"/>
                        </a:rPr>
                        <a:t>Mündet in:</a:t>
                      </a:r>
                    </a:p>
                    <a:p>
                      <a:pPr marL="0" marR="0" indent="0" algn="l" defTabSz="914400" rtl="0" eaLnBrk="1" fontAlgn="t" latinLnBrk="0" hangingPunct="1">
                        <a:lnSpc>
                          <a:spcPct val="100000"/>
                        </a:lnSpc>
                        <a:spcBef>
                          <a:spcPts val="0"/>
                        </a:spcBef>
                        <a:spcAft>
                          <a:spcPts val="0"/>
                        </a:spcAft>
                        <a:buClrTx/>
                        <a:buSzTx/>
                        <a:buFontTx/>
                        <a:buNone/>
                        <a:tabLst/>
                        <a:defRPr/>
                      </a:pPr>
                      <a:r>
                        <a:rPr lang="de-DE" sz="20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r>
                        <a:rPr lang="de-DE" sz="2000" b="0" i="0" u="none" strike="noStrike" dirty="0" smtClean="0">
                          <a:solidFill>
                            <a:srgbClr val="000000"/>
                          </a:solidFill>
                          <a:effectLst/>
                          <a:latin typeface="Calibri"/>
                        </a:rPr>
                        <a:t>   </a:t>
                      </a:r>
                      <a:endParaRPr lang="de-DE" sz="2000" b="0" i="0" u="none" strike="noStrike" dirty="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61633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1687454494"/>
              </p:ext>
            </p:extLst>
          </p:nvPr>
        </p:nvGraphicFramePr>
        <p:xfrm>
          <a:off x="755576" y="404664"/>
          <a:ext cx="7848872" cy="6303616"/>
        </p:xfrm>
        <a:graphic>
          <a:graphicData uri="http://schemas.openxmlformats.org/drawingml/2006/table">
            <a:tbl>
              <a:tblPr/>
              <a:tblGrid>
                <a:gridCol w="3992405"/>
                <a:gridCol w="3856467"/>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chemeClr val="tx1"/>
                          </a:solidFill>
                          <a:effectLst/>
                          <a:latin typeface="Calibri"/>
                        </a:rPr>
                        <a:t>Bisher</a:t>
                      </a:r>
                      <a:r>
                        <a:rPr lang="de-DE" sz="2000" b="0" i="0" u="none" strike="noStrike" baseline="0" dirty="0" smtClean="0">
                          <a:solidFill>
                            <a:schemeClr val="tx1"/>
                          </a:solidFill>
                          <a:effectLst/>
                          <a:latin typeface="Calibri"/>
                        </a:rPr>
                        <a:t> Erhebung der Hebammenzahlen </a:t>
                      </a:r>
                      <a:r>
                        <a:rPr lang="de-DE" sz="2000" b="0" i="0" u="none" strike="noStrike" dirty="0" smtClean="0">
                          <a:solidFill>
                            <a:srgbClr val="000000"/>
                          </a:solidFill>
                          <a:effectLst/>
                          <a:latin typeface="Calibri"/>
                        </a:rPr>
                        <a:t>über Studien Versuche zu Aussagen zu kommen und dabei nicht verpflichtende Teilnahme</a:t>
                      </a:r>
                    </a:p>
                    <a:p>
                      <a:pPr algn="l" fontAlgn="t"/>
                      <a:r>
                        <a:rPr lang="de-DE" sz="1800" b="0" i="1" u="none" strike="noStrike" dirty="0" smtClean="0">
                          <a:solidFill>
                            <a:srgbClr val="000000"/>
                          </a:solidFill>
                          <a:effectLst/>
                          <a:latin typeface="Calibri"/>
                        </a:rPr>
                        <a:t>(z.B. IGES-Studie,</a:t>
                      </a:r>
                      <a:r>
                        <a:rPr lang="de-DE" sz="1800" b="0" i="1" u="none" strike="noStrike" baseline="0" dirty="0" smtClean="0">
                          <a:solidFill>
                            <a:srgbClr val="000000"/>
                          </a:solidFill>
                          <a:effectLst/>
                          <a:latin typeface="Calibri"/>
                        </a:rPr>
                        <a:t> Hamburger Studie ca. 1997 und zusätzlich in einzelnen Bundesländern, versch. Zahlen zu Klinikhebammen bei destatis)</a:t>
                      </a:r>
                      <a:endParaRPr lang="de-DE" sz="1800" b="0" i="1" u="none" strike="noStrike" dirty="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Bedarfsplanung</a:t>
                      </a:r>
                      <a:r>
                        <a:rPr lang="de-DE" sz="2000" b="0" i="0" u="sng" strike="noStrike" baseline="0" dirty="0" smtClean="0">
                          <a:solidFill>
                            <a:srgbClr val="000000"/>
                          </a:solidFill>
                          <a:effectLst/>
                          <a:latin typeface="Calibri"/>
                        </a:rPr>
                        <a:t>, z.B. mittels Hebammenregister und </a:t>
                      </a:r>
                      <a:r>
                        <a:rPr lang="de-DE" sz="2000" b="0" i="0" u="sng" strike="noStrike" dirty="0" smtClean="0">
                          <a:solidFill>
                            <a:srgbClr val="000000"/>
                          </a:solidFill>
                          <a:effectLst/>
                          <a:latin typeface="Calibri"/>
                        </a:rPr>
                        <a:t>Erhebung von Hebammenzahlen </a:t>
                      </a:r>
                      <a:r>
                        <a:rPr lang="de-DE" sz="2000" b="0" i="0" u="none" strike="noStrike" dirty="0" smtClean="0">
                          <a:solidFill>
                            <a:srgbClr val="000000"/>
                          </a:solidFill>
                          <a:effectLst/>
                          <a:latin typeface="Calibri"/>
                        </a:rPr>
                        <a:t>und Feststellung</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ob diese ausreichend sind zur Versorgung der betroffenen Bevölkerungsgruppen</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(Hebammenstatistik). </a:t>
                      </a:r>
                    </a:p>
                    <a:p>
                      <a:pPr algn="l" fontAlgn="t"/>
                      <a:endParaRPr lang="de-DE" sz="2000" b="0" i="0" u="none" strike="noStrike" dirty="0" smtClean="0">
                        <a:solidFill>
                          <a:srgbClr val="000000"/>
                        </a:solidFill>
                        <a:effectLst/>
                        <a:latin typeface="Calibri"/>
                      </a:endParaRPr>
                    </a:p>
                    <a:p>
                      <a:pPr algn="l" fontAlgn="t"/>
                      <a:r>
                        <a:rPr lang="de-DE" sz="1800" b="0" i="0" u="none" strike="noStrike" dirty="0" smtClean="0">
                          <a:solidFill>
                            <a:srgbClr val="000000"/>
                          </a:solidFill>
                          <a:effectLst/>
                          <a:latin typeface="Calibri"/>
                        </a:rPr>
                        <a:t>-</a:t>
                      </a:r>
                      <a:r>
                        <a:rPr lang="de-DE" sz="1800" b="0" i="0" u="none" strike="noStrike" baseline="0" dirty="0" smtClean="0">
                          <a:solidFill>
                            <a:srgbClr val="000000"/>
                          </a:solidFill>
                          <a:effectLst/>
                          <a:latin typeface="Calibri"/>
                        </a:rPr>
                        <a:t> d</a:t>
                      </a:r>
                      <a:r>
                        <a:rPr lang="de-DE" sz="1800" b="0" i="0" u="none" strike="noStrike" dirty="0" smtClean="0">
                          <a:solidFill>
                            <a:srgbClr val="000000"/>
                          </a:solidFill>
                          <a:effectLst/>
                          <a:latin typeface="Calibri"/>
                        </a:rPr>
                        <a:t>as beeinflusst parallel die Zahlen der  Auszubildenden (Zukunftsplanung der Ausbildung)</a:t>
                      </a:r>
                    </a:p>
                    <a:p>
                      <a:pPr algn="l" fontAlgn="t"/>
                      <a:r>
                        <a:rPr lang="de-DE" sz="1800" b="0" i="0" u="none" strike="noStrike" dirty="0" smtClean="0">
                          <a:solidFill>
                            <a:srgbClr val="000000"/>
                          </a:solidFill>
                          <a:effectLst/>
                          <a:latin typeface="Calibri"/>
                        </a:rPr>
                        <a:t>und dabei</a:t>
                      </a:r>
                    </a:p>
                    <a:p>
                      <a:pPr algn="l" fontAlgn="t"/>
                      <a:r>
                        <a:rPr lang="de-DE" sz="1800" b="0" i="0" u="none" strike="noStrike" dirty="0" smtClean="0">
                          <a:solidFill>
                            <a:srgbClr val="000000"/>
                          </a:solidFill>
                          <a:effectLst/>
                          <a:latin typeface="Calibri"/>
                        </a:rPr>
                        <a:t>- Förderung</a:t>
                      </a:r>
                      <a:r>
                        <a:rPr lang="de-DE" sz="1800" b="0" i="0" u="none" strike="noStrike" baseline="0" dirty="0" smtClean="0">
                          <a:solidFill>
                            <a:srgbClr val="000000"/>
                          </a:solidFill>
                          <a:effectLst/>
                          <a:latin typeface="Calibri"/>
                        </a:rPr>
                        <a:t> </a:t>
                      </a:r>
                      <a:r>
                        <a:rPr lang="de-DE" sz="1800" b="0" i="0" u="none" strike="noStrike" dirty="0" smtClean="0">
                          <a:solidFill>
                            <a:srgbClr val="000000"/>
                          </a:solidFill>
                          <a:effectLst/>
                          <a:latin typeface="Calibri"/>
                        </a:rPr>
                        <a:t>wissenschaftlich gut ausgebildeter Hebammen </a:t>
                      </a:r>
                    </a:p>
                    <a:p>
                      <a:pPr algn="l" fontAlgn="t"/>
                      <a:r>
                        <a:rPr lang="de-DE" sz="2000" b="0" i="0" u="none" strike="noStrike" dirty="0" smtClean="0">
                          <a:solidFill>
                            <a:srgbClr val="000000"/>
                          </a:solidFill>
                          <a:effectLst/>
                          <a:latin typeface="Calibri"/>
                        </a:rPr>
                        <a:t>                       </a:t>
                      </a:r>
                      <a:endParaRPr lang="de-DE" sz="2000" b="0" i="0" u="none" strike="noStrike" dirty="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4601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1169819207"/>
              </p:ext>
            </p:extLst>
          </p:nvPr>
        </p:nvGraphicFramePr>
        <p:xfrm>
          <a:off x="323528" y="116632"/>
          <a:ext cx="8568952" cy="6212176"/>
        </p:xfrm>
        <a:graphic>
          <a:graphicData uri="http://schemas.openxmlformats.org/drawingml/2006/table">
            <a:tbl>
              <a:tblPr/>
              <a:tblGrid>
                <a:gridCol w="4032448"/>
                <a:gridCol w="4536504"/>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zzt. verhandeln</a:t>
                      </a:r>
                      <a:r>
                        <a:rPr lang="de-DE" sz="2000" b="0" i="0" u="none" strike="noStrike" baseline="0" dirty="0" smtClean="0">
                          <a:solidFill>
                            <a:srgbClr val="000000"/>
                          </a:solidFill>
                          <a:effectLst/>
                          <a:latin typeface="Calibri"/>
                        </a:rPr>
                        <a:t> die</a:t>
                      </a:r>
                      <a:r>
                        <a:rPr lang="de-DE" sz="2000" b="0" i="0" u="none" strike="noStrike" dirty="0" smtClean="0">
                          <a:solidFill>
                            <a:srgbClr val="000000"/>
                          </a:solidFill>
                          <a:effectLst/>
                          <a:latin typeface="Calibri"/>
                        </a:rPr>
                        <a:t> Verbänden (DHV, </a:t>
                      </a:r>
                      <a:r>
                        <a:rPr lang="de-DE" sz="2000" b="0" i="0" u="none" strike="noStrike" dirty="0" err="1" smtClean="0">
                          <a:solidFill>
                            <a:srgbClr val="000000"/>
                          </a:solidFill>
                          <a:effectLst/>
                          <a:latin typeface="Calibri"/>
                        </a:rPr>
                        <a:t>BfHD</a:t>
                      </a:r>
                      <a:r>
                        <a:rPr lang="de-DE" sz="2000" b="0" i="0" u="none" strike="noStrike" dirty="0" smtClean="0">
                          <a:solidFill>
                            <a:srgbClr val="000000"/>
                          </a:solidFill>
                          <a:effectLst/>
                          <a:latin typeface="Calibri"/>
                        </a:rPr>
                        <a:t>, </a:t>
                      </a:r>
                      <a:r>
                        <a:rPr lang="de-DE" sz="2000" b="0" i="0" u="none" strike="noStrike" dirty="0" err="1" smtClean="0">
                          <a:solidFill>
                            <a:srgbClr val="000000"/>
                          </a:solidFill>
                          <a:effectLst/>
                          <a:latin typeface="Calibri"/>
                        </a:rPr>
                        <a:t>NWdGH</a:t>
                      </a:r>
                      <a:r>
                        <a:rPr lang="de-DE" sz="2000" b="0" i="0" u="none" strike="noStrike" dirty="0" smtClean="0">
                          <a:solidFill>
                            <a:srgbClr val="000000"/>
                          </a:solidFill>
                          <a:effectLst/>
                          <a:latin typeface="Calibri"/>
                        </a:rPr>
                        <a:t>, GKV-SV) über den Hebammenvertrag und seine Inhalte und Konsequenzen der Berufsausübung (bis zum Entzug der Zulassung oder Schließung einer </a:t>
                      </a:r>
                      <a:r>
                        <a:rPr lang="de-DE" sz="2000" b="0" i="0" u="none" strike="noStrike" dirty="0" err="1" smtClean="0">
                          <a:solidFill>
                            <a:srgbClr val="000000"/>
                          </a:solidFill>
                          <a:effectLst/>
                          <a:latin typeface="Calibri"/>
                        </a:rPr>
                        <a:t>HgE</a:t>
                      </a:r>
                      <a:r>
                        <a:rPr lang="de-DE" sz="2000" b="0" i="0" u="none" strike="noStrike" dirty="0" smtClean="0">
                          <a:solidFill>
                            <a:srgbClr val="000000"/>
                          </a:solidFill>
                          <a:effectLst/>
                          <a:latin typeface="Calibri"/>
                        </a:rPr>
                        <a:t>).</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Die Kontrolle liegt dabei zzt. in vielen Händen </a:t>
                      </a:r>
                    </a:p>
                    <a:p>
                      <a:pPr algn="l" fontAlgn="t"/>
                      <a:r>
                        <a:rPr lang="de-DE" sz="2000" b="0" i="0" u="none" strike="noStrike" dirty="0" smtClean="0">
                          <a:solidFill>
                            <a:srgbClr val="000000"/>
                          </a:solidFill>
                          <a:effectLst/>
                          <a:latin typeface="Calibri"/>
                        </a:rPr>
                        <a:t>(z. Bsp. GKV-SV: Umsetzung QM) </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Verhandlung der Gebühren</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Selbständige Überwachung der Berufsausübung und Wahrung beruflicher Belange</a:t>
                      </a:r>
                      <a:r>
                        <a:rPr lang="de-DE" sz="2000" b="0" i="0" u="none" strike="noStrike" baseline="0" dirty="0" smtClean="0">
                          <a:solidFill>
                            <a:srgbClr val="000000"/>
                          </a:solidFill>
                          <a:effectLst/>
                          <a:latin typeface="Calibri"/>
                        </a:rPr>
                        <a:t> unter Wahrnehmung auch der sozialen und wirtschaftlichen Belange.</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Hierzu gehört laut </a:t>
                      </a:r>
                      <a:r>
                        <a:rPr lang="de-DE" sz="2000" b="0" i="0" u="none" strike="noStrike" dirty="0" err="1" smtClean="0">
                          <a:solidFill>
                            <a:srgbClr val="000000"/>
                          </a:solidFill>
                          <a:effectLst/>
                          <a:latin typeface="Calibri"/>
                        </a:rPr>
                        <a:t>Heilberufegesetz</a:t>
                      </a:r>
                      <a:r>
                        <a:rPr lang="de-DE" sz="2000" b="0" i="0" u="none" strike="noStrike" dirty="0" smtClean="0">
                          <a:solidFill>
                            <a:srgbClr val="000000"/>
                          </a:solidFill>
                          <a:effectLst/>
                          <a:latin typeface="Calibri"/>
                        </a:rPr>
                        <a:t> auch die Qualitätssicherung.</a:t>
                      </a:r>
                      <a:r>
                        <a:rPr lang="de-DE" sz="2000" b="0" i="0" u="none" strike="noStrike" baseline="0" dirty="0" smtClean="0">
                          <a:solidFill>
                            <a:srgbClr val="000000"/>
                          </a:solidFill>
                          <a:effectLst/>
                          <a:latin typeface="Calibri"/>
                        </a:rPr>
                        <a:t> Also </a:t>
                      </a:r>
                      <a:r>
                        <a:rPr lang="de-DE" sz="2000" b="0" i="0" u="none" strike="noStrike" dirty="0" smtClean="0">
                          <a:solidFill>
                            <a:srgbClr val="000000"/>
                          </a:solidFill>
                          <a:effectLst/>
                          <a:latin typeface="Calibri"/>
                        </a:rPr>
                        <a:t>Wahrnehmung der Belange der </a:t>
                      </a:r>
                      <a:r>
                        <a:rPr lang="de-DE" sz="2000" b="0" i="0" u="sng" strike="noStrike" dirty="0" smtClean="0">
                          <a:solidFill>
                            <a:srgbClr val="000000"/>
                          </a:solidFill>
                          <a:effectLst/>
                          <a:latin typeface="Calibri"/>
                        </a:rPr>
                        <a:t>Qualitätssicherung</a:t>
                      </a:r>
                      <a:r>
                        <a:rPr lang="de-DE" sz="2000" b="0" i="0" u="sng" strike="noStrike" baseline="0" dirty="0" smtClean="0">
                          <a:solidFill>
                            <a:srgbClr val="000000"/>
                          </a:solidFill>
                          <a:effectLst/>
                          <a:latin typeface="Calibri"/>
                        </a:rPr>
                        <a:t> mit </a:t>
                      </a:r>
                      <a:r>
                        <a:rPr lang="de-DE" sz="2000" b="0" i="0" u="sng" strike="noStrike" dirty="0" smtClean="0">
                          <a:solidFill>
                            <a:srgbClr val="000000"/>
                          </a:solidFill>
                          <a:effectLst/>
                          <a:latin typeface="Calibri"/>
                        </a:rPr>
                        <a:t>Kontrolle und Sicherung der Qualität der beruflichen Leistungen      </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Keine Aufgabe der Kammer                </a:t>
                      </a:r>
                      <a:endParaRPr lang="de-DE" sz="2000" b="0" i="0" u="none" strike="noStrike" dirty="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09403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4144218999"/>
              </p:ext>
            </p:extLst>
          </p:nvPr>
        </p:nvGraphicFramePr>
        <p:xfrm>
          <a:off x="467544" y="332656"/>
          <a:ext cx="8208912" cy="6181696"/>
        </p:xfrm>
        <a:graphic>
          <a:graphicData uri="http://schemas.openxmlformats.org/drawingml/2006/table">
            <a:tbl>
              <a:tblPr/>
              <a:tblGrid>
                <a:gridCol w="4320480"/>
                <a:gridCol w="3888432"/>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a:t>
                      </a:r>
                    </a:p>
                    <a:p>
                      <a:pPr algn="l" fontAlgn="t"/>
                      <a:r>
                        <a:rPr lang="de-DE" sz="1600" b="0" i="1" u="none" strike="noStrike" dirty="0" smtClean="0">
                          <a:solidFill>
                            <a:schemeClr val="accent3">
                              <a:lumMod val="75000"/>
                            </a:schemeClr>
                          </a:solidFill>
                          <a:effectLst/>
                          <a:latin typeface="Calibri"/>
                        </a:rPr>
                        <a:t>vertreten</a:t>
                      </a:r>
                    </a:p>
                    <a:p>
                      <a:pPr algn="l" fontAlgn="t"/>
                      <a:endParaRPr lang="de-DE" sz="18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Verhandlung der Berufspflichten </a:t>
                      </a:r>
                      <a:r>
                        <a:rPr lang="de-DE" sz="2000" b="0" i="0" u="none" strike="noStrike" dirty="0" smtClean="0">
                          <a:solidFill>
                            <a:schemeClr val="tx1"/>
                          </a:solidFill>
                          <a:effectLst/>
                          <a:latin typeface="Calibri"/>
                        </a:rPr>
                        <a:t>(BO=Berufsordnung) </a:t>
                      </a:r>
                      <a:r>
                        <a:rPr lang="de-DE" sz="2000" b="0" i="0" u="none" strike="noStrike" baseline="0" dirty="0" smtClean="0">
                          <a:solidFill>
                            <a:schemeClr val="tx1"/>
                          </a:solidFill>
                          <a:effectLst/>
                          <a:latin typeface="Calibri"/>
                        </a:rPr>
                        <a:t> </a:t>
                      </a:r>
                      <a:r>
                        <a:rPr lang="de-DE" sz="2000" b="0" i="0" u="none" strike="noStrike" baseline="0" dirty="0" smtClean="0">
                          <a:solidFill>
                            <a:srgbClr val="000000"/>
                          </a:solidFill>
                          <a:effectLst/>
                          <a:latin typeface="Calibri"/>
                        </a:rPr>
                        <a:t>inkl. Weiterbildung auf Länderebene von mehreren Berufsverbänden unter Einbeziehung externer Berater meist aus der Ärzteschaft und sehr verschieden geregelter Fortbildungsauflagen</a:t>
                      </a:r>
                    </a:p>
                    <a:p>
                      <a:pPr algn="l" fontAlgn="t"/>
                      <a:endParaRPr lang="de-DE" sz="2000" b="0" i="0" u="none" strike="noStrike" baseline="0" dirty="0" smtClean="0">
                        <a:solidFill>
                          <a:srgbClr val="000000"/>
                        </a:solidFill>
                        <a:effectLst/>
                        <a:latin typeface="Calibri" panose="020F0502020204030204" pitchFamily="34" charset="0"/>
                        <a:cs typeface="Calibri" panose="020F0502020204030204" pitchFamily="34" charset="0"/>
                      </a:endParaRPr>
                    </a:p>
                    <a:p>
                      <a:r>
                        <a:rPr lang="de-DE" sz="2000" kern="1200" dirty="0" smtClean="0">
                          <a:solidFill>
                            <a:schemeClr val="tx1"/>
                          </a:solidFill>
                          <a:effectLst/>
                          <a:latin typeface="Calibri" panose="020F0502020204030204" pitchFamily="34" charset="0"/>
                          <a:ea typeface="+mn-ea"/>
                          <a:cs typeface="Calibri" panose="020F0502020204030204" pitchFamily="34" charset="0"/>
                        </a:rPr>
                        <a:t>Gesundheitsämter oder sogar mancherorts Sozialämter sind für die Kontrolle der regelmäßigen Weiterbildung einer Hebamme zuständig,</a:t>
                      </a:r>
                      <a:r>
                        <a:rPr lang="de-DE" sz="2000" kern="1200" baseline="0" dirty="0" smtClean="0">
                          <a:solidFill>
                            <a:schemeClr val="tx1"/>
                          </a:solidFill>
                          <a:effectLst/>
                          <a:latin typeface="Calibri" panose="020F0502020204030204" pitchFamily="34" charset="0"/>
                          <a:ea typeface="+mn-ea"/>
                          <a:cs typeface="Calibri" panose="020F0502020204030204" pitchFamily="34" charset="0"/>
                        </a:rPr>
                        <a:t> i</a:t>
                      </a:r>
                      <a:r>
                        <a:rPr lang="de-DE" sz="2000" kern="1200" dirty="0" smtClean="0">
                          <a:solidFill>
                            <a:schemeClr val="tx1"/>
                          </a:solidFill>
                          <a:effectLst/>
                          <a:latin typeface="Calibri" panose="020F0502020204030204" pitchFamily="34" charset="0"/>
                          <a:ea typeface="+mn-ea"/>
                          <a:cs typeface="Calibri" panose="020F0502020204030204" pitchFamily="34" charset="0"/>
                        </a:rPr>
                        <a:t>n welchem Umfang</a:t>
                      </a:r>
                      <a:r>
                        <a:rPr lang="de-DE" sz="2000" kern="1200" baseline="0" dirty="0" smtClean="0">
                          <a:solidFill>
                            <a:schemeClr val="tx1"/>
                          </a:solidFill>
                          <a:effectLst/>
                          <a:latin typeface="Calibri" panose="020F0502020204030204" pitchFamily="34" charset="0"/>
                          <a:ea typeface="+mn-ea"/>
                          <a:cs typeface="Calibri" panose="020F0502020204030204" pitchFamily="34" charset="0"/>
                        </a:rPr>
                        <a:t> ist sehr verschieden.</a:t>
                      </a:r>
                      <a:endParaRPr lang="de-DE" sz="2000" b="0" i="0" u="none" strike="noStrike" dirty="0" smtClean="0">
                        <a:solidFill>
                          <a:srgbClr val="000000"/>
                        </a:solidFill>
                        <a:effectLst/>
                        <a:latin typeface="Calibri" panose="020F0502020204030204" pitchFamily="34" charset="0"/>
                        <a:cs typeface="Calibri" panose="020F0502020204030204" pitchFamily="34" charset="0"/>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Zentrale Ordnung der Berufspflichten </a:t>
                      </a:r>
                      <a:r>
                        <a:rPr lang="de-DE" sz="2000" b="0" i="0" u="none" strike="noStrike" dirty="0" smtClean="0">
                          <a:solidFill>
                            <a:srgbClr val="000000"/>
                          </a:solidFill>
                          <a:effectLst/>
                          <a:latin typeface="Calibri"/>
                        </a:rPr>
                        <a:t>mittels</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Muster-BO von Hebammen für Hebammen ist möglich</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Fort- und Weiterbildung strukturieren </a:t>
                      </a:r>
                      <a:r>
                        <a:rPr lang="de-DE" sz="2000" b="0" i="0" u="none" strike="noStrike" dirty="0" smtClean="0">
                          <a:solidFill>
                            <a:srgbClr val="000000"/>
                          </a:solidFill>
                          <a:effectLst/>
                          <a:latin typeface="Calibri"/>
                        </a:rPr>
                        <a:t>-</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ein Einheitliches Fo-Bi-Register inkl. Kontrolle</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und Punktsystem einführen </a:t>
                      </a:r>
                    </a:p>
                    <a:p>
                      <a:pPr algn="l" fontAlgn="t"/>
                      <a:r>
                        <a:rPr lang="de-DE" sz="2000" b="0" i="0" u="none" strike="noStrike" dirty="0" smtClean="0">
                          <a:solidFill>
                            <a:srgbClr val="000000"/>
                          </a:solidFill>
                          <a:effectLst/>
                          <a:latin typeface="Calibri"/>
                        </a:rPr>
                        <a:t>- z.B. Marktcheck über Qualität der FoBi, Förderung der beruflichen Fortbildung</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3509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429717845"/>
              </p:ext>
            </p:extLst>
          </p:nvPr>
        </p:nvGraphicFramePr>
        <p:xfrm>
          <a:off x="467544" y="332656"/>
          <a:ext cx="8208912" cy="5314916"/>
        </p:xfrm>
        <a:graphic>
          <a:graphicData uri="http://schemas.openxmlformats.org/drawingml/2006/table">
            <a:tbl>
              <a:tblPr/>
              <a:tblGrid>
                <a:gridCol w="3960440"/>
                <a:gridCol w="4248472"/>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baseline="0" dirty="0" smtClean="0">
                        <a:solidFill>
                          <a:srgbClr val="000000"/>
                        </a:solidFill>
                        <a:effectLst/>
                        <a:latin typeface="Calibri"/>
                      </a:endParaRPr>
                    </a:p>
                    <a:p>
                      <a:pPr algn="l" fontAlgn="t"/>
                      <a:endParaRPr lang="de-DE" sz="2000" b="0" i="0" u="none" strike="noStrike" baseline="0" dirty="0" smtClean="0">
                        <a:solidFill>
                          <a:srgbClr val="000000"/>
                        </a:solidFill>
                        <a:effectLst/>
                        <a:latin typeface="Calibri"/>
                      </a:endParaRPr>
                    </a:p>
                    <a:p>
                      <a:pPr algn="l" fontAlgn="t"/>
                      <a:r>
                        <a:rPr lang="de-DE" sz="2000" b="0" i="0" u="none" strike="noStrike" baseline="0" dirty="0" smtClean="0">
                          <a:solidFill>
                            <a:srgbClr val="000000"/>
                          </a:solidFill>
                          <a:effectLst/>
                          <a:latin typeface="Calibri"/>
                        </a:rPr>
                        <a:t>Ein Anpassungslehrgang mit wohnortnahen Praxiseinsätzen oder </a:t>
                      </a:r>
                      <a:r>
                        <a:rPr lang="de-DE" sz="2000" b="0" i="0" u="none" strike="noStrike" baseline="0" dirty="0" smtClean="0">
                          <a:solidFill>
                            <a:srgbClr val="000000"/>
                          </a:solidFill>
                          <a:effectLst/>
                          <a:latin typeface="Calibri" panose="020F0502020204030204" pitchFamily="34" charset="0"/>
                          <a:cs typeface="Calibri" panose="020F0502020204030204" pitchFamily="34" charset="0"/>
                        </a:rPr>
                        <a:t>Hospitationen </a:t>
                      </a:r>
                    </a:p>
                    <a:p>
                      <a:pPr algn="l" fontAlgn="t"/>
                      <a:r>
                        <a:rPr lang="de-DE" sz="2000" b="0" i="0" u="none" strike="noStrike" baseline="0" dirty="0" smtClean="0">
                          <a:solidFill>
                            <a:srgbClr val="000000"/>
                          </a:solidFill>
                          <a:effectLst/>
                          <a:latin typeface="Calibri" panose="020F0502020204030204" pitchFamily="34" charset="0"/>
                          <a:cs typeface="Calibri" panose="020F0502020204030204" pitchFamily="34" charset="0"/>
                        </a:rPr>
                        <a:t>zentral vermittelt über </a:t>
                      </a:r>
                    </a:p>
                    <a:p>
                      <a:pPr algn="l" fontAlgn="t"/>
                      <a:r>
                        <a:rPr lang="de-DE" sz="2000" dirty="0" smtClean="0">
                          <a:latin typeface="Calibri" panose="020F0502020204030204" pitchFamily="34" charset="0"/>
                          <a:cs typeface="Calibri" panose="020F0502020204030204" pitchFamily="34" charset="0"/>
                        </a:rPr>
                        <a:t>Bundesministerium für Bildung und Forschung  und </a:t>
                      </a:r>
                      <a:r>
                        <a:rPr lang="de-DE" sz="2000" b="0" i="0" u="none" strike="noStrike" baseline="0" dirty="0" smtClean="0">
                          <a:solidFill>
                            <a:srgbClr val="000000"/>
                          </a:solidFill>
                          <a:effectLst/>
                          <a:latin typeface="Calibri" panose="020F0502020204030204" pitchFamily="34" charset="0"/>
                          <a:cs typeface="Calibri" panose="020F0502020204030204" pitchFamily="34" charset="0"/>
                        </a:rPr>
                        <a:t>über </a:t>
                      </a:r>
                      <a:r>
                        <a:rPr lang="de-DE" sz="2000" b="0" i="0" u="none" strike="noStrike" baseline="0" dirty="0" smtClean="0">
                          <a:solidFill>
                            <a:srgbClr val="000000"/>
                          </a:solidFill>
                          <a:effectLst/>
                          <a:latin typeface="Calibri"/>
                        </a:rPr>
                        <a:t>Arbeitsämter geregelt</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Anpassungslehrgänge und Eignungsprüfungen einschließlich einer Überprüfung der für die Berufsausübung erforderlichen Sprachkompetenz im Rahmen der Anerkennung ausländischer Bildungsnachweise zu organisieren</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4265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2953716479"/>
              </p:ext>
            </p:extLst>
          </p:nvPr>
        </p:nvGraphicFramePr>
        <p:xfrm>
          <a:off x="467544" y="332656"/>
          <a:ext cx="8208912" cy="6212176"/>
        </p:xfrm>
        <a:graphic>
          <a:graphicData uri="http://schemas.openxmlformats.org/drawingml/2006/table">
            <a:tbl>
              <a:tblPr/>
              <a:tblGrid>
                <a:gridCol w="4176464"/>
                <a:gridCol w="4032448"/>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baseline="0" dirty="0" smtClean="0">
                          <a:solidFill>
                            <a:srgbClr val="000000"/>
                          </a:solidFill>
                          <a:effectLst/>
                          <a:latin typeface="Calibri"/>
                        </a:rPr>
                        <a:t>Fort- und Weiterbildungs-Angebote </a:t>
                      </a:r>
                    </a:p>
                    <a:p>
                      <a:pPr algn="l" fontAlgn="t"/>
                      <a:endParaRPr lang="de-DE" sz="2000" b="0" i="0" u="none" strike="noStrike" baseline="0" dirty="0" smtClean="0">
                        <a:solidFill>
                          <a:srgbClr val="000000"/>
                        </a:solidFill>
                        <a:effectLst/>
                        <a:latin typeface="Calibri"/>
                      </a:endParaRPr>
                    </a:p>
                    <a:p>
                      <a:pPr algn="l" fontAlgn="t"/>
                      <a:endParaRPr lang="de-DE" sz="2000" b="0" i="0" u="none" strike="noStrike" baseline="0" dirty="0" smtClean="0">
                        <a:solidFill>
                          <a:srgbClr val="000000"/>
                        </a:solidFill>
                        <a:effectLst/>
                        <a:latin typeface="Calibri"/>
                      </a:endParaRPr>
                    </a:p>
                    <a:p>
                      <a:r>
                        <a:rPr lang="de-DE" sz="2000" b="0" i="0" u="none" strike="noStrike" baseline="0" dirty="0" smtClean="0">
                          <a:solidFill>
                            <a:srgbClr val="000000"/>
                          </a:solidFill>
                          <a:effectLst/>
                          <a:latin typeface="Calibri"/>
                        </a:rPr>
                        <a:t>Jahresfachtagungen </a:t>
                      </a:r>
                      <a:r>
                        <a:rPr lang="de-DE" sz="2000" b="0" i="0" u="none" strike="noStrike" dirty="0" smtClean="0">
                          <a:solidFill>
                            <a:srgbClr val="000000"/>
                          </a:solidFill>
                          <a:effectLst/>
                          <a:latin typeface="Calibri"/>
                        </a:rPr>
                        <a:t>und Kongresse organisieren</a:t>
                      </a:r>
                    </a:p>
                    <a:p>
                      <a:endParaRPr lang="de-DE" sz="2000" b="0" i="0" u="none" strike="noStrike" baseline="0" dirty="0" smtClean="0">
                        <a:solidFill>
                          <a:srgbClr val="000000"/>
                        </a:solidFill>
                        <a:effectLst/>
                        <a:latin typeface="Calibri"/>
                      </a:endParaRPr>
                    </a:p>
                    <a:p>
                      <a:r>
                        <a:rPr lang="de-DE" sz="2000" b="0" i="0" u="none" strike="noStrike" baseline="0" dirty="0" smtClean="0">
                          <a:solidFill>
                            <a:srgbClr val="000000"/>
                          </a:solidFill>
                          <a:effectLst/>
                          <a:latin typeface="Calibri"/>
                        </a:rPr>
                        <a:t>Umsetzung Ausbildungs- und </a:t>
                      </a:r>
                      <a:r>
                        <a:rPr lang="de-DE" sz="2000" b="0" i="0" u="none" strike="noStrike" baseline="0" dirty="0" smtClean="0">
                          <a:solidFill>
                            <a:srgbClr val="000000"/>
                          </a:solidFill>
                          <a:effectLst/>
                          <a:latin typeface="Calibri" panose="020F0502020204030204" pitchFamily="34" charset="0"/>
                          <a:cs typeface="Calibri" panose="020F0502020204030204" pitchFamily="34" charset="0"/>
                        </a:rPr>
                        <a:t>Prüfungsverordnung in </a:t>
                      </a:r>
                      <a:r>
                        <a:rPr lang="de-DE" sz="2000" kern="1200" dirty="0" smtClean="0">
                          <a:solidFill>
                            <a:schemeClr val="tx1"/>
                          </a:solidFill>
                          <a:effectLst/>
                          <a:latin typeface="Calibri" panose="020F0502020204030204" pitchFamily="34" charset="0"/>
                          <a:ea typeface="+mn-ea"/>
                          <a:cs typeface="Calibri" panose="020F0502020204030204" pitchFamily="34" charset="0"/>
                        </a:rPr>
                        <a:t>Kultusministerien der </a:t>
                      </a:r>
                      <a:r>
                        <a:rPr lang="de-DE" sz="2000" b="0" i="0" u="none" strike="noStrike" baseline="0" dirty="0" smtClean="0">
                          <a:solidFill>
                            <a:srgbClr val="000000"/>
                          </a:solidFill>
                          <a:effectLst/>
                          <a:latin typeface="Calibri" panose="020F0502020204030204" pitchFamily="34" charset="0"/>
                          <a:cs typeface="Calibri" panose="020F0502020204030204" pitchFamily="34" charset="0"/>
                        </a:rPr>
                        <a:t>16 BL unterschiedlich gewichtet und umsetzbar (z.B. </a:t>
                      </a:r>
                      <a:r>
                        <a:rPr lang="de-DE" sz="2000" kern="1200" dirty="0" smtClean="0">
                          <a:solidFill>
                            <a:schemeClr val="tx1"/>
                          </a:solidFill>
                          <a:effectLst/>
                          <a:latin typeface="Calibri" panose="020F0502020204030204" pitchFamily="34" charset="0"/>
                          <a:ea typeface="+mn-ea"/>
                          <a:cs typeface="Calibri" panose="020F0502020204030204" pitchFamily="34" charset="0"/>
                        </a:rPr>
                        <a:t>Fehlen eines </a:t>
                      </a:r>
                      <a:r>
                        <a:rPr lang="de-DE" sz="2000" kern="1200" dirty="0" err="1" smtClean="0">
                          <a:solidFill>
                            <a:schemeClr val="tx1"/>
                          </a:solidFill>
                          <a:effectLst/>
                          <a:latin typeface="Calibri" panose="020F0502020204030204" pitchFamily="34" charset="0"/>
                          <a:ea typeface="+mn-ea"/>
                          <a:cs typeface="Calibri" panose="020F0502020204030204" pitchFamily="34" charset="0"/>
                        </a:rPr>
                        <a:t>einheitl</a:t>
                      </a:r>
                      <a:r>
                        <a:rPr lang="de-DE" sz="2000" kern="1200" dirty="0" smtClean="0">
                          <a:solidFill>
                            <a:schemeClr val="tx1"/>
                          </a:solidFill>
                          <a:effectLst/>
                          <a:latin typeface="Calibri" panose="020F0502020204030204" pitchFamily="34" charset="0"/>
                          <a:ea typeface="+mn-ea"/>
                          <a:cs typeface="Calibri" panose="020F0502020204030204" pitchFamily="34" charset="0"/>
                        </a:rPr>
                        <a:t>. </a:t>
                      </a:r>
                    </a:p>
                    <a:p>
                      <a:r>
                        <a:rPr lang="de-DE" sz="2000" kern="1200" dirty="0" smtClean="0">
                          <a:solidFill>
                            <a:schemeClr val="tx1"/>
                          </a:solidFill>
                          <a:effectLst/>
                          <a:latin typeface="Calibri" panose="020F0502020204030204" pitchFamily="34" charset="0"/>
                          <a:ea typeface="+mn-ea"/>
                          <a:cs typeface="Calibri" panose="020F0502020204030204" pitchFamily="34" charset="0"/>
                        </a:rPr>
                        <a:t>Ausbildungscurriculums, </a:t>
                      </a:r>
                      <a:r>
                        <a:rPr lang="de-DE" sz="2000" b="0" i="0" u="none" strike="noStrike" baseline="0" dirty="0" smtClean="0">
                          <a:solidFill>
                            <a:srgbClr val="000000"/>
                          </a:solidFill>
                          <a:effectLst/>
                          <a:latin typeface="Calibri"/>
                        </a:rPr>
                        <a:t>Gründung Hebammenschulen oder Umsetzung Bachelorstudium)</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none" strike="noStrike" baseline="0" dirty="0" smtClean="0">
                          <a:solidFill>
                            <a:srgbClr val="000000"/>
                          </a:solidFill>
                          <a:effectLst/>
                          <a:latin typeface="Calibri"/>
                        </a:rPr>
                        <a:t>Weiterbildungen zu bestimmten Bedarfen zentral anschieben </a:t>
                      </a:r>
                    </a:p>
                    <a:p>
                      <a:pPr algn="l" fontAlgn="t"/>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Jahresmitgliederversammlung (Kammertag)</a:t>
                      </a:r>
                    </a:p>
                    <a:p>
                      <a:pPr marL="0" marR="0" indent="0" algn="l" defTabSz="914400" rtl="0" eaLnBrk="1" fontAlgn="t" latinLnBrk="0" hangingPunct="1">
                        <a:lnSpc>
                          <a:spcPct val="100000"/>
                        </a:lnSpc>
                        <a:spcBef>
                          <a:spcPts val="0"/>
                        </a:spcBef>
                        <a:spcAft>
                          <a:spcPts val="0"/>
                        </a:spcAft>
                        <a:buClrTx/>
                        <a:buSzTx/>
                        <a:buFontTx/>
                        <a:buNone/>
                        <a:tabLst/>
                        <a:defRPr/>
                      </a:pPr>
                      <a:endParaRPr lang="de-DE" sz="2000" b="0" i="0" u="sng"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sng" strike="noStrike" dirty="0" smtClean="0">
                          <a:solidFill>
                            <a:srgbClr val="000000"/>
                          </a:solidFill>
                          <a:effectLst/>
                          <a:latin typeface="Calibri"/>
                        </a:rPr>
                        <a:t>Zentrale Einflussnahme</a:t>
                      </a:r>
                      <a:r>
                        <a:rPr lang="de-DE" sz="2000" b="0" i="0" u="sng" strike="noStrike" baseline="0" dirty="0" smtClean="0">
                          <a:solidFill>
                            <a:srgbClr val="000000"/>
                          </a:solidFill>
                          <a:effectLst/>
                          <a:latin typeface="Calibri"/>
                        </a:rPr>
                        <a:t> auf Ausbildungs- und Prüfungsverordnung </a:t>
                      </a:r>
                      <a:r>
                        <a:rPr lang="de-DE" sz="2000" b="0" i="0" u="none" strike="noStrike" baseline="0" dirty="0" smtClean="0">
                          <a:solidFill>
                            <a:srgbClr val="000000"/>
                          </a:solidFill>
                          <a:effectLst/>
                          <a:latin typeface="Calibri"/>
                        </a:rPr>
                        <a:t>wird möglich (z.B. Curricula-Entwicklung für Ausbildung oder für Weiterbildungen z.B. Familienhebamme), </a:t>
                      </a:r>
                      <a:r>
                        <a:rPr lang="de-DE" sz="2000" b="1" i="0" u="none" strike="noStrike" baseline="0" dirty="0" smtClean="0">
                          <a:solidFill>
                            <a:srgbClr val="000000"/>
                          </a:solidFill>
                          <a:effectLst/>
                          <a:latin typeface="Calibri"/>
                        </a:rPr>
                        <a:t>Kammer muss hinzugezogen werden</a:t>
                      </a:r>
                    </a:p>
                    <a:p>
                      <a:pPr algn="l" fontAlgn="t"/>
                      <a:endParaRPr lang="de-DE" sz="2000" b="0" i="0" u="none" strike="noStrike" baseline="0" dirty="0" smtClean="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10346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1787572155"/>
              </p:ext>
            </p:extLst>
          </p:nvPr>
        </p:nvGraphicFramePr>
        <p:xfrm>
          <a:off x="467544" y="188640"/>
          <a:ext cx="8208912" cy="5907376"/>
        </p:xfrm>
        <a:graphic>
          <a:graphicData uri="http://schemas.openxmlformats.org/drawingml/2006/table">
            <a:tbl>
              <a:tblPr/>
              <a:tblGrid>
                <a:gridCol w="3600400"/>
                <a:gridCol w="4608512"/>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Rechtsstelle </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Freie</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Sachverständige im Hebammenwesen</a:t>
                      </a:r>
                    </a:p>
                    <a:p>
                      <a:pPr algn="l" fontAlgn="t"/>
                      <a:r>
                        <a:rPr lang="de-DE" sz="2000" b="0" i="0" u="none" strike="noStrike" dirty="0" smtClean="0">
                          <a:solidFill>
                            <a:srgbClr val="000000"/>
                          </a:solidFill>
                          <a:effectLst/>
                          <a:latin typeface="Calibri"/>
                        </a:rPr>
                        <a:t>(für Gutachten im haftungsrechtlichen Fall) </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Eigenständiger Verein </a:t>
                      </a:r>
                    </a:p>
                    <a:p>
                      <a:pPr algn="l" fontAlgn="t"/>
                      <a:r>
                        <a:rPr lang="de-DE" sz="2000" b="0" i="0" u="none" strike="noStrike" dirty="0" smtClean="0">
                          <a:solidFill>
                            <a:srgbClr val="000000"/>
                          </a:solidFill>
                          <a:effectLst/>
                          <a:latin typeface="Calibri"/>
                        </a:rPr>
                        <a:t>„Fälle für Alle e.V. “</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sng" strike="noStrike" dirty="0" smtClean="0">
                          <a:solidFill>
                            <a:srgbClr val="000000"/>
                          </a:solidFill>
                          <a:effectLst/>
                          <a:latin typeface="Calibri"/>
                        </a:rPr>
                        <a:t>Gutachter- und Schlichtungsstelle</a:t>
                      </a:r>
                      <a:r>
                        <a:rPr lang="de-DE" sz="2000" b="0" i="0" u="none" strike="noStrike" dirty="0" smtClean="0">
                          <a:solidFill>
                            <a:srgbClr val="000000"/>
                          </a:solidFill>
                          <a:effectLst/>
                          <a:latin typeface="Calibri"/>
                        </a:rPr>
                        <a:t> zur Klärung von Behandlungsfehlern</a:t>
                      </a:r>
                    </a:p>
                    <a:p>
                      <a:pPr marL="342900" marR="0" indent="-342900" algn="l" defTabSz="914400" rtl="0" eaLnBrk="1" fontAlgn="t" latinLnBrk="0" hangingPunct="1">
                        <a:lnSpc>
                          <a:spcPct val="100000"/>
                        </a:lnSpc>
                        <a:spcBef>
                          <a:spcPts val="0"/>
                        </a:spcBef>
                        <a:spcAft>
                          <a:spcPts val="0"/>
                        </a:spcAft>
                        <a:buClrTx/>
                        <a:buSzTx/>
                        <a:buFontTx/>
                        <a:buChar char="-"/>
                        <a:tabLst/>
                        <a:defRPr/>
                      </a:pPr>
                      <a:r>
                        <a:rPr lang="de-DE" sz="2000" b="0" i="0" u="none" strike="noStrike" dirty="0" smtClean="0">
                          <a:solidFill>
                            <a:srgbClr val="000000"/>
                          </a:solidFill>
                          <a:effectLst/>
                          <a:latin typeface="Calibri"/>
                        </a:rPr>
                        <a:t>Stellungnahmen und Vermittlung von Gutachtern</a:t>
                      </a:r>
                    </a:p>
                    <a:p>
                      <a:pPr algn="l" fontAlgn="t"/>
                      <a:endParaRPr lang="de-DE" sz="2000" b="0" i="0" u="none" strike="noStrike" dirty="0" smtClean="0">
                        <a:solidFill>
                          <a:srgbClr val="000000"/>
                        </a:solidFill>
                        <a:effectLst/>
                        <a:latin typeface="Calibri"/>
                      </a:endParaRPr>
                    </a:p>
                    <a:p>
                      <a:pPr algn="l" fontAlgn="t"/>
                      <a:r>
                        <a:rPr lang="de-DE" sz="2000" b="0" i="0" u="sng" strike="noStrike" dirty="0" smtClean="0">
                          <a:solidFill>
                            <a:schemeClr val="tx1"/>
                          </a:solidFill>
                          <a:effectLst/>
                          <a:latin typeface="Calibri"/>
                        </a:rPr>
                        <a:t>Beschwerdemanagement</a:t>
                      </a:r>
                      <a:r>
                        <a:rPr lang="de-DE" sz="2000" b="0" i="0" u="none" strike="noStrike" dirty="0" smtClean="0">
                          <a:solidFill>
                            <a:srgbClr val="000000"/>
                          </a:solidFill>
                          <a:effectLst/>
                          <a:latin typeface="Calibri"/>
                        </a:rPr>
                        <a:t>, intern (Vermittlung bei Streitigkeiten unter Hebammen sowie zwischen Hebamme und Betreuter) und extern (zwischen Hebamme und Betreuter), evtl. auch Sanktionen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Mögliche Einbindung und Stärkung</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von „Fälle für Alle“ in Kammerstrukturen (CIRS)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12328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2704734090"/>
              </p:ext>
            </p:extLst>
          </p:nvPr>
        </p:nvGraphicFramePr>
        <p:xfrm>
          <a:off x="467544" y="188640"/>
          <a:ext cx="8208912" cy="6212176"/>
        </p:xfrm>
        <a:graphic>
          <a:graphicData uri="http://schemas.openxmlformats.org/drawingml/2006/table">
            <a:tbl>
              <a:tblPr/>
              <a:tblGrid>
                <a:gridCol w="3600400"/>
                <a:gridCol w="4608512"/>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Beirätinnen, Referate und Expertinnen, Arbeitsgruppen</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Hebammen-Ethik vom DHV</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versch. QM-Beauftrage in den Verbänden für Rat suchende Hebammen und Veröffentlichungen + FoBi zum Thema</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Fachausschüsse</a:t>
                      </a:r>
                    </a:p>
                    <a:p>
                      <a:pPr marL="0" marR="0" indent="0" algn="l" defTabSz="914400" rtl="0" eaLnBrk="1" fontAlgn="t" latinLnBrk="0" hangingPunct="1">
                        <a:lnSpc>
                          <a:spcPct val="100000"/>
                        </a:lnSpc>
                        <a:spcBef>
                          <a:spcPts val="0"/>
                        </a:spcBef>
                        <a:spcAft>
                          <a:spcPts val="0"/>
                        </a:spcAft>
                        <a:buClrTx/>
                        <a:buSzTx/>
                        <a:buFontTx/>
                        <a:buNone/>
                        <a:tabLst/>
                        <a:defRPr/>
                      </a:pPr>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sng" strike="noStrike" dirty="0" smtClean="0">
                          <a:solidFill>
                            <a:srgbClr val="000000"/>
                          </a:solidFill>
                          <a:effectLst/>
                          <a:latin typeface="Calibri"/>
                        </a:rPr>
                        <a:t>Unterstützung des öffentlichen Gesundheitsdienstes</a:t>
                      </a:r>
                      <a:r>
                        <a:rPr lang="de-DE" sz="2000" b="0" i="0" u="none" strike="noStrike" dirty="0" smtClean="0">
                          <a:solidFill>
                            <a:srgbClr val="000000"/>
                          </a:solidFill>
                          <a:effectLst/>
                          <a:latin typeface="Calibri"/>
                        </a:rPr>
                        <a:t> (Familienhebammen gezielter in Gesundheitsämtern einsetzen)</a:t>
                      </a:r>
                    </a:p>
                    <a:p>
                      <a:pPr marL="0" marR="0" indent="0" algn="l" defTabSz="914400" rtl="0" eaLnBrk="1" fontAlgn="t" latinLnBrk="0" hangingPunct="1">
                        <a:lnSpc>
                          <a:spcPct val="100000"/>
                        </a:lnSpc>
                        <a:spcBef>
                          <a:spcPts val="0"/>
                        </a:spcBef>
                        <a:spcAft>
                          <a:spcPts val="0"/>
                        </a:spcAft>
                        <a:buClrTx/>
                        <a:buSzTx/>
                        <a:buFontTx/>
                        <a:buNone/>
                        <a:tabLst/>
                        <a:defRPr/>
                      </a:pPr>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Einrichtung einer Ethikkommission und Erstellung Ethik-Kodex für alle Hebammen</a:t>
                      </a:r>
                    </a:p>
                    <a:p>
                      <a:pPr marL="0" marR="0" indent="0" algn="l" defTabSz="914400" rtl="0" eaLnBrk="1" fontAlgn="t" latinLnBrk="0" hangingPunct="1">
                        <a:lnSpc>
                          <a:spcPct val="100000"/>
                        </a:lnSpc>
                        <a:spcBef>
                          <a:spcPts val="0"/>
                        </a:spcBef>
                        <a:spcAft>
                          <a:spcPts val="0"/>
                        </a:spcAft>
                        <a:buClrTx/>
                        <a:buSzTx/>
                        <a:buFontTx/>
                        <a:buNone/>
                        <a:tabLst/>
                        <a:defRPr/>
                      </a:pPr>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Förderung von Qualitätssicherungsmaßnahmen / </a:t>
                      </a:r>
                      <a:r>
                        <a:rPr lang="de-DE" sz="2000" b="0" i="0" u="sng" strike="noStrike" dirty="0" smtClean="0">
                          <a:solidFill>
                            <a:srgbClr val="000000"/>
                          </a:solidFill>
                          <a:effectLst/>
                          <a:latin typeface="Calibri"/>
                        </a:rPr>
                        <a:t>QM-Betreuung</a:t>
                      </a:r>
                      <a:r>
                        <a:rPr lang="de-DE" sz="2000" b="0" i="0" u="none" strike="noStrike" dirty="0" smtClean="0">
                          <a:solidFill>
                            <a:srgbClr val="000000"/>
                          </a:solidFill>
                          <a:effectLst/>
                          <a:latin typeface="Calibri"/>
                        </a:rPr>
                        <a:t> / QM-Angebote vergleichen/ </a:t>
                      </a:r>
                      <a:r>
                        <a:rPr lang="de-DE" sz="2000" b="0" i="0" u="sng" strike="noStrike" dirty="0" smtClean="0">
                          <a:solidFill>
                            <a:srgbClr val="000000"/>
                          </a:solidFill>
                          <a:effectLst/>
                          <a:latin typeface="Calibri"/>
                        </a:rPr>
                        <a:t>Zertifikate entwickeln</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24516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2719590633"/>
              </p:ext>
            </p:extLst>
          </p:nvPr>
        </p:nvGraphicFramePr>
        <p:xfrm>
          <a:off x="467544" y="332656"/>
          <a:ext cx="8208912" cy="6059776"/>
        </p:xfrm>
        <a:graphic>
          <a:graphicData uri="http://schemas.openxmlformats.org/drawingml/2006/table">
            <a:tbl>
              <a:tblPr/>
              <a:tblGrid>
                <a:gridCol w="3960440"/>
                <a:gridCol w="4248472"/>
              </a:tblGrid>
              <a:tr h="648072">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Mitgliederverwaltung in verschiedenen Berufsverbänden mit verschieden genauen Aussagen über die Angebote der Mitglieder</a:t>
                      </a:r>
                    </a:p>
                    <a:p>
                      <a:pPr marL="0" marR="0" indent="0" algn="l" defTabSz="914400" rtl="0" eaLnBrk="1" fontAlgn="t" latinLnBrk="0" hangingPunct="1">
                        <a:lnSpc>
                          <a:spcPct val="100000"/>
                        </a:lnSpc>
                        <a:spcBef>
                          <a:spcPts val="0"/>
                        </a:spcBef>
                        <a:spcAft>
                          <a:spcPts val="0"/>
                        </a:spcAft>
                        <a:buClrTx/>
                        <a:buSzTx/>
                        <a:buFontTx/>
                        <a:buNone/>
                        <a:tabLst/>
                        <a:defRPr/>
                      </a:pPr>
                      <a:endParaRPr lang="de-DE" sz="20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endParaRPr lang="de-DE" sz="18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endParaRPr lang="de-DE" sz="14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Regelmäßige Info nach INNEN</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der Mitglieder in verschiedenen Berufsverbänden</a:t>
                      </a:r>
                    </a:p>
                    <a:p>
                      <a:pPr algn="l" fontAlgn="t"/>
                      <a:endParaRPr lang="de-DE" sz="18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Nach </a:t>
                      </a:r>
                      <a:r>
                        <a:rPr lang="de-DE" sz="2000" b="0" i="0" u="none" strike="noStrike" dirty="0" err="1" smtClean="0">
                          <a:solidFill>
                            <a:srgbClr val="000000"/>
                          </a:solidFill>
                          <a:effectLst/>
                          <a:latin typeface="Calibri"/>
                        </a:rPr>
                        <a:t>AUßEN</a:t>
                      </a:r>
                      <a:r>
                        <a:rPr lang="de-DE" sz="2000" b="0" i="0" u="none" strike="noStrike" dirty="0" smtClean="0">
                          <a:solidFill>
                            <a:srgbClr val="000000"/>
                          </a:solidFill>
                          <a:effectLst/>
                          <a:latin typeface="Calibri"/>
                        </a:rPr>
                        <a:t>:</a:t>
                      </a: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Pressestelle / Pressemeldungen / Lobby-Arbeit</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Mitgliederverwaltung zentral </a:t>
                      </a:r>
                      <a:r>
                        <a:rPr lang="de-DE" sz="2000" b="0" i="0" u="sng" strike="noStrike" dirty="0" smtClean="0">
                          <a:solidFill>
                            <a:schemeClr val="tx1"/>
                          </a:solidFill>
                          <a:effectLst/>
                          <a:latin typeface="Calibri"/>
                        </a:rPr>
                        <a:t>verpflichtend</a:t>
                      </a:r>
                      <a:r>
                        <a:rPr lang="de-DE" sz="2000" b="0" i="0" u="none" strike="noStrike" dirty="0" smtClean="0">
                          <a:solidFill>
                            <a:srgbClr val="000000"/>
                          </a:solidFill>
                          <a:effectLst/>
                          <a:latin typeface="Calibri"/>
                        </a:rPr>
                        <a:t> </a:t>
                      </a:r>
                      <a:r>
                        <a:rPr lang="de-DE" sz="2000" b="0" i="0" u="none" strike="noStrike" baseline="0" dirty="0" smtClean="0">
                          <a:solidFill>
                            <a:srgbClr val="000000"/>
                          </a:solidFill>
                          <a:effectLst/>
                          <a:latin typeface="Calibri"/>
                        </a:rPr>
                        <a:t>mit </a:t>
                      </a:r>
                      <a:r>
                        <a:rPr lang="de-DE" sz="2000" b="0" i="0" u="sng" strike="noStrike" baseline="0" dirty="0" smtClean="0">
                          <a:solidFill>
                            <a:srgbClr val="000000"/>
                          </a:solidFill>
                          <a:effectLst/>
                          <a:latin typeface="Calibri"/>
                        </a:rPr>
                        <a:t>Leistungsumfang-Meldepflicht</a:t>
                      </a:r>
                      <a:endParaRPr lang="de-DE" sz="2000" b="0" i="0" u="sng" strike="noStrike" dirty="0" smtClean="0">
                        <a:solidFill>
                          <a:srgbClr val="000000"/>
                        </a:solidFill>
                        <a:effectLst/>
                        <a:latin typeface="Calibri"/>
                      </a:endParaRPr>
                    </a:p>
                    <a:p>
                      <a:pPr algn="l" fontAlgn="t"/>
                      <a:r>
                        <a:rPr lang="de-DE" sz="1800" b="0" i="0" u="none" strike="noStrike" dirty="0" smtClean="0">
                          <a:solidFill>
                            <a:srgbClr val="000000"/>
                          </a:solidFill>
                          <a:effectLst/>
                          <a:latin typeface="Calibri"/>
                        </a:rPr>
                        <a:t>(Melde- und Beitragswesen für alle Mitglieder der Kammer,</a:t>
                      </a:r>
                      <a:r>
                        <a:rPr lang="de-DE" sz="1800" b="0" i="0" u="none" strike="noStrike" baseline="0" dirty="0" smtClean="0">
                          <a:solidFill>
                            <a:srgbClr val="000000"/>
                          </a:solidFill>
                          <a:effectLst/>
                          <a:latin typeface="Calibri"/>
                        </a:rPr>
                        <a:t> </a:t>
                      </a:r>
                      <a:r>
                        <a:rPr lang="de-DE" sz="1800" b="0" i="0" u="none" strike="noStrike" dirty="0" smtClean="0">
                          <a:solidFill>
                            <a:srgbClr val="000000"/>
                          </a:solidFill>
                          <a:effectLst/>
                          <a:latin typeface="Calibri"/>
                        </a:rPr>
                        <a:t>wenn Pflichtmitgliedschaft)</a:t>
                      </a:r>
                    </a:p>
                    <a:p>
                      <a:pPr marL="0" marR="0" indent="0" algn="l" defTabSz="914400" rtl="0" eaLnBrk="1" fontAlgn="t" latinLnBrk="0" hangingPunct="1">
                        <a:lnSpc>
                          <a:spcPct val="100000"/>
                        </a:lnSpc>
                        <a:spcBef>
                          <a:spcPts val="0"/>
                        </a:spcBef>
                        <a:spcAft>
                          <a:spcPts val="0"/>
                        </a:spcAft>
                        <a:buClrTx/>
                        <a:buSzTx/>
                        <a:buFontTx/>
                        <a:buNone/>
                        <a:tabLst/>
                        <a:defRPr/>
                      </a:pPr>
                      <a:endParaRPr lang="de-DE" sz="18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nach INNEN</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Herausgabe eines offiziellen Mitteilungsorgans (z.B. Online-Brief,</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Mitteilungsblätter).</a:t>
                      </a:r>
                    </a:p>
                    <a:p>
                      <a:pPr algn="l" fontAlgn="t"/>
                      <a:endParaRPr lang="de-DE" sz="1800" b="0"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Nach </a:t>
                      </a:r>
                      <a:r>
                        <a:rPr lang="de-DE" sz="2000" b="0" i="0" u="none" strike="noStrike" dirty="0" err="1" smtClean="0">
                          <a:solidFill>
                            <a:srgbClr val="000000"/>
                          </a:solidFill>
                          <a:effectLst/>
                          <a:latin typeface="Calibri"/>
                        </a:rPr>
                        <a:t>AUßEN</a:t>
                      </a:r>
                      <a:r>
                        <a:rPr lang="de-DE" sz="2000" b="0" i="0" u="none" strike="noStrike" dirty="0" smtClean="0">
                          <a:solidFill>
                            <a:srgbClr val="000000"/>
                          </a:solidFill>
                          <a:effectLst/>
                          <a:latin typeface="Calibri"/>
                        </a:rPr>
                        <a:t>:</a:t>
                      </a:r>
                    </a:p>
                    <a:p>
                      <a:pPr marL="0" marR="0" indent="0" algn="l" defTabSz="914400" rtl="0" eaLnBrk="1" fontAlgn="t" latinLnBrk="0" hangingPunct="1">
                        <a:lnSpc>
                          <a:spcPct val="100000"/>
                        </a:lnSpc>
                        <a:spcBef>
                          <a:spcPts val="0"/>
                        </a:spcBef>
                        <a:spcAft>
                          <a:spcPts val="0"/>
                        </a:spcAft>
                        <a:buClrTx/>
                        <a:buSzTx/>
                        <a:buFontTx/>
                        <a:buNone/>
                        <a:tabLst/>
                        <a:defRPr/>
                      </a:pPr>
                      <a:r>
                        <a:rPr lang="de-DE" sz="2000" b="0" i="0" u="none" strike="noStrike" dirty="0" smtClean="0">
                          <a:solidFill>
                            <a:srgbClr val="000000"/>
                          </a:solidFill>
                          <a:effectLst/>
                          <a:latin typeface="Calibri"/>
                        </a:rPr>
                        <a:t>Erteilung von Sach-Auskünften gegenüber der Öffentlichkeit</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62196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891192920"/>
              </p:ext>
            </p:extLst>
          </p:nvPr>
        </p:nvGraphicFramePr>
        <p:xfrm>
          <a:off x="467544" y="332656"/>
          <a:ext cx="8280920" cy="6109688"/>
        </p:xfrm>
        <a:graphic>
          <a:graphicData uri="http://schemas.openxmlformats.org/drawingml/2006/table">
            <a:tbl>
              <a:tblPr/>
              <a:tblGrid>
                <a:gridCol w="3672408"/>
                <a:gridCol w="4608512"/>
              </a:tblGrid>
              <a:tr h="576064">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Zusatzleistung:</a:t>
                      </a:r>
                    </a:p>
                    <a:p>
                      <a:pPr algn="l" fontAlgn="t"/>
                      <a:r>
                        <a:rPr lang="de-DE" sz="2000" b="0" i="0" u="none" strike="noStrike" dirty="0" smtClean="0">
                          <a:solidFill>
                            <a:srgbClr val="000000"/>
                          </a:solidFill>
                          <a:effectLst/>
                          <a:latin typeface="Calibri"/>
                        </a:rPr>
                        <a:t>„Hebammengemeinschaftshilfe - HGH e.V.“ zzt. nur für DHV-Hebammen</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Gruppenhaftpflichtversicherung</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Optional</a:t>
                      </a:r>
                      <a:r>
                        <a:rPr lang="de-DE" sz="2000" b="0" i="0" u="sng" strike="noStrike" baseline="0" dirty="0" smtClean="0">
                          <a:solidFill>
                            <a:srgbClr val="000000"/>
                          </a:solidFill>
                          <a:effectLst/>
                          <a:latin typeface="Calibri"/>
                        </a:rPr>
                        <a:t> bei Kapazität:</a:t>
                      </a:r>
                      <a:endParaRPr lang="de-DE" sz="2000" b="0" i="0" u="sng"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Mögliche Einbindung und Stärkung</a:t>
                      </a:r>
                      <a:r>
                        <a:rPr lang="de-DE" sz="2000" b="0" i="0" u="none" strike="noStrike" baseline="0" dirty="0" smtClean="0">
                          <a:solidFill>
                            <a:srgbClr val="000000"/>
                          </a:solidFill>
                          <a:effectLst/>
                          <a:latin typeface="Calibri"/>
                        </a:rPr>
                        <a:t> </a:t>
                      </a:r>
                      <a:r>
                        <a:rPr lang="de-DE" sz="2000" b="0" i="0" u="none" strike="noStrike" dirty="0" smtClean="0">
                          <a:solidFill>
                            <a:srgbClr val="000000"/>
                          </a:solidFill>
                          <a:effectLst/>
                          <a:latin typeface="Calibri"/>
                        </a:rPr>
                        <a:t>in Kammerstrukturen der HGH e.V.  (Fürsorgeeinrichtungen für nicht selbst verschuldet in Not geratene Kammermitglieder)</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Berufsständisches Versorgungswerk für Hebammen und deren Familienmitglieder (da Rentenversicherungspflicht </a:t>
                      </a:r>
                      <a:r>
                        <a:rPr lang="de-DE" sz="2000" b="0" i="0" u="sng" strike="noStrike" dirty="0" smtClean="0">
                          <a:solidFill>
                            <a:srgbClr val="000000"/>
                          </a:solidFill>
                          <a:effectLst/>
                          <a:latin typeface="Calibri"/>
                        </a:rPr>
                        <a:t>eher kein Thema</a:t>
                      </a:r>
                      <a:r>
                        <a:rPr lang="de-DE" sz="2000" b="0" i="0" u="none" strike="noStrike" dirty="0" smtClean="0">
                          <a:solidFill>
                            <a:srgbClr val="000000"/>
                          </a:solidFill>
                          <a:effectLst/>
                          <a:latin typeface="Calibri"/>
                        </a:rPr>
                        <a:t>, max. Gruppen-Vers. z.B. BU-Rente)</a:t>
                      </a:r>
                    </a:p>
                    <a:p>
                      <a:pPr algn="l" fontAlgn="t"/>
                      <a:r>
                        <a:rPr lang="de-DE" sz="2000" b="1" i="0" u="none" strike="noStrike" dirty="0" smtClean="0">
                          <a:solidFill>
                            <a:srgbClr val="000000"/>
                          </a:solidFill>
                          <a:effectLst/>
                          <a:latin typeface="Calibri"/>
                        </a:rPr>
                        <a:t>ABER</a:t>
                      </a:r>
                      <a:r>
                        <a:rPr lang="de-DE" sz="2000" b="0" i="0" u="none" strike="noStrike" dirty="0" smtClean="0">
                          <a:solidFill>
                            <a:srgbClr val="000000"/>
                          </a:solidFill>
                          <a:effectLst/>
                          <a:latin typeface="Calibri"/>
                        </a:rPr>
                        <a:t> politische Einflussnahme größer durch Kammer und Diskussion um Haftungs-Fond o.ä. </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44125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226378957"/>
              </p:ext>
            </p:extLst>
          </p:nvPr>
        </p:nvGraphicFramePr>
        <p:xfrm>
          <a:off x="467544" y="404664"/>
          <a:ext cx="8280920" cy="5530568"/>
        </p:xfrm>
        <a:graphic>
          <a:graphicData uri="http://schemas.openxmlformats.org/drawingml/2006/table">
            <a:tbl>
              <a:tblPr/>
              <a:tblGrid>
                <a:gridCol w="3672408"/>
                <a:gridCol w="4608512"/>
              </a:tblGrid>
              <a:tr h="576064">
                <a:tc>
                  <a:txBody>
                    <a:bodyPr/>
                    <a:lstStyle/>
                    <a:p>
                      <a:pPr algn="l" fontAlgn="t"/>
                      <a:r>
                        <a:rPr lang="de-DE" sz="2800" b="1" i="0" u="none" strike="noStrike" dirty="0">
                          <a:solidFill>
                            <a:srgbClr val="000000"/>
                          </a:solidFill>
                          <a:effectLst/>
                          <a:latin typeface="Calibri"/>
                        </a:rPr>
                        <a:t>Berufsverband</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800" b="1" i="0" u="none" strike="noStrike">
                          <a:solidFill>
                            <a:srgbClr val="000000"/>
                          </a:solidFill>
                          <a:effectLst/>
                          <a:latin typeface="Calibri"/>
                        </a:rPr>
                        <a:t>Kammer</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804">
                <a:tc>
                  <a:txBody>
                    <a:bodyPr/>
                    <a:lstStyle/>
                    <a:p>
                      <a:pPr algn="l" fontAlgn="t"/>
                      <a:r>
                        <a:rPr lang="de-DE" sz="2000" b="1" i="0" u="sng" strike="noStrike">
                          <a:solidFill>
                            <a:srgbClr val="000000"/>
                          </a:solidFill>
                          <a:effectLst/>
                          <a:latin typeface="Calibri"/>
                        </a:rPr>
                        <a:t>Ziele /Zweck</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DE" sz="2000" b="1" i="0" u="sng" strike="noStrike">
                          <a:solidFill>
                            <a:srgbClr val="000000"/>
                          </a:solidFill>
                          <a:effectLst/>
                          <a:latin typeface="Calibri"/>
                        </a:rPr>
                        <a:t>Selbstverwaltung mittels</a:t>
                      </a: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040">
                <a:tc>
                  <a:txBody>
                    <a:bodyPr/>
                    <a:lstStyle/>
                    <a:p>
                      <a:pPr algn="l" fontAlgn="t"/>
                      <a:r>
                        <a:rPr lang="de-DE" sz="1600" b="0" i="1" u="none" strike="noStrike" dirty="0" smtClean="0">
                          <a:solidFill>
                            <a:schemeClr val="accent3">
                              <a:lumMod val="75000"/>
                            </a:schemeClr>
                          </a:solidFill>
                          <a:effectLst/>
                          <a:latin typeface="Calibri"/>
                        </a:rPr>
                        <a:t>Berufliche  und wirtschaftliche Interessen vertreten</a:t>
                      </a:r>
                    </a:p>
                    <a:p>
                      <a:pPr algn="l" fontAlgn="t"/>
                      <a:endParaRPr lang="de-DE" sz="20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Zusatzleistung:</a:t>
                      </a: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über Landesverbände im DHV</a:t>
                      </a:r>
                    </a:p>
                    <a:p>
                      <a:pPr algn="l" fontAlgn="t"/>
                      <a:r>
                        <a:rPr lang="de-DE" sz="2000" b="0" i="0" u="none" strike="noStrike" dirty="0" smtClean="0">
                          <a:solidFill>
                            <a:srgbClr val="000000"/>
                          </a:solidFill>
                          <a:effectLst/>
                          <a:latin typeface="Calibri"/>
                        </a:rPr>
                        <a:t>(z.B. Hebammenvermittlung oder Erstellung von Hebammenlisten in Druck und Online) </a:t>
                      </a: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de-DE" sz="1600" b="0" i="1" u="none" strike="noStrike" dirty="0" smtClean="0">
                          <a:solidFill>
                            <a:schemeClr val="accent3">
                              <a:lumMod val="75000"/>
                            </a:schemeClr>
                          </a:solidFill>
                          <a:effectLst/>
                          <a:latin typeface="Calibri"/>
                        </a:rPr>
                        <a:t>Berufliche Interessen vertreten, ausgelagerte staatl. Aufgaben eigenverantwortlich regeln</a:t>
                      </a:r>
                    </a:p>
                    <a:p>
                      <a:pPr algn="l" fontAlgn="t"/>
                      <a:endParaRPr lang="de-DE" sz="1800" b="0" i="0" u="none" strike="noStrike" dirty="0" smtClean="0">
                        <a:solidFill>
                          <a:srgbClr val="000000"/>
                        </a:solidFill>
                        <a:effectLst/>
                        <a:latin typeface="Calibri"/>
                      </a:endParaRPr>
                    </a:p>
                    <a:p>
                      <a:pPr algn="l" fontAlgn="t"/>
                      <a:r>
                        <a:rPr lang="de-DE" sz="2000" b="0" i="0" u="sng" strike="noStrike" dirty="0" smtClean="0">
                          <a:solidFill>
                            <a:srgbClr val="000000"/>
                          </a:solidFill>
                          <a:effectLst/>
                          <a:latin typeface="Calibri"/>
                        </a:rPr>
                        <a:t>Optional</a:t>
                      </a:r>
                      <a:r>
                        <a:rPr lang="de-DE" sz="2000" b="0" i="0" u="sng" strike="noStrike" baseline="0" dirty="0" smtClean="0">
                          <a:solidFill>
                            <a:srgbClr val="000000"/>
                          </a:solidFill>
                          <a:effectLst/>
                          <a:latin typeface="Calibri"/>
                        </a:rPr>
                        <a:t> bei Kapazität:</a:t>
                      </a:r>
                      <a:endParaRPr lang="de-DE" sz="2000" b="0" i="0" u="sng" strike="noStrike" dirty="0" smtClean="0">
                        <a:solidFill>
                          <a:srgbClr val="000000"/>
                        </a:solidFill>
                        <a:effectLst/>
                        <a:latin typeface="Calibri"/>
                      </a:endParaRPr>
                    </a:p>
                    <a:p>
                      <a:pPr algn="l" fontAlgn="t"/>
                      <a:endParaRPr lang="de-DE" sz="2000" b="0" i="0" u="none" strike="noStrike" dirty="0" smtClean="0">
                        <a:solidFill>
                          <a:srgbClr val="000000"/>
                        </a:solidFill>
                        <a:effectLst/>
                        <a:latin typeface="Calibri"/>
                      </a:endParaRPr>
                    </a:p>
                    <a:p>
                      <a:pPr algn="l" fontAlgn="t"/>
                      <a:r>
                        <a:rPr lang="de-DE" sz="2000" b="0" i="0" u="none" strike="noStrike" dirty="0" smtClean="0">
                          <a:solidFill>
                            <a:srgbClr val="000000"/>
                          </a:solidFill>
                          <a:effectLst/>
                          <a:latin typeface="Calibri"/>
                        </a:rPr>
                        <a:t>zentrale Organisation und Vermittlung eines regionalen Hebammen-Notdienstes (ähnlich </a:t>
                      </a:r>
                      <a:r>
                        <a:rPr lang="de-DE" sz="2000" b="0" i="0" u="none" strike="noStrike" dirty="0" err="1" smtClean="0">
                          <a:solidFill>
                            <a:srgbClr val="000000"/>
                          </a:solidFill>
                          <a:effectLst/>
                          <a:latin typeface="Calibri"/>
                        </a:rPr>
                        <a:t>Zahnärztl</a:t>
                      </a:r>
                      <a:r>
                        <a:rPr lang="de-DE" sz="2000" b="0" i="0" u="none" strike="noStrike" dirty="0" smtClean="0">
                          <a:solidFill>
                            <a:srgbClr val="000000"/>
                          </a:solidFill>
                          <a:effectLst/>
                          <a:latin typeface="Calibri"/>
                        </a:rPr>
                        <a:t>. Notdienst am WE, da gibt es auch immer nur 1-2 pro Landkreis bzw.</a:t>
                      </a:r>
                      <a:r>
                        <a:rPr lang="de-DE" sz="2000" b="0" i="0" u="none" strike="noStrike" baseline="0" dirty="0" smtClean="0">
                          <a:solidFill>
                            <a:srgbClr val="000000"/>
                          </a:solidFill>
                          <a:effectLst/>
                          <a:latin typeface="Calibri"/>
                        </a:rPr>
                        <a:t> je nach Bevölkerungsdichte auch mehr oder in Städten als 365-Tage Notambulanz eingerichtet)</a:t>
                      </a:r>
                      <a:endParaRPr lang="de-DE" sz="2000" b="0" i="0" u="none" strike="noStrike" dirty="0" smtClean="0">
                        <a:solidFill>
                          <a:srgbClr val="000000"/>
                        </a:solidFill>
                        <a:effectLst/>
                        <a:latin typeface="Calibri"/>
                      </a:endParaRPr>
                    </a:p>
                  </a:txBody>
                  <a:tcPr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855387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Vision</a:t>
            </a:r>
            <a:endParaRPr lang="de-DE" dirty="0"/>
          </a:p>
        </p:txBody>
      </p:sp>
      <p:sp>
        <p:nvSpPr>
          <p:cNvPr id="3" name="Rechteck 2"/>
          <p:cNvSpPr/>
          <p:nvPr/>
        </p:nvSpPr>
        <p:spPr>
          <a:xfrm>
            <a:off x="1187624" y="1772816"/>
            <a:ext cx="7056784" cy="4401205"/>
          </a:xfrm>
          <a:prstGeom prst="rect">
            <a:avLst/>
          </a:prstGeom>
        </p:spPr>
        <p:txBody>
          <a:bodyPr wrap="square">
            <a:spAutoFit/>
          </a:bodyPr>
          <a:lstStyle/>
          <a:p>
            <a:pPr algn="just"/>
            <a:r>
              <a:rPr lang="de-DE" sz="2000" dirty="0" smtClean="0">
                <a:latin typeface="Calibri" panose="020F0502020204030204" pitchFamily="34" charset="0"/>
                <a:cs typeface="Calibri" panose="020F0502020204030204" pitchFamily="34" charset="0"/>
              </a:rPr>
              <a:t>Zitat aus dem Memorandum zum Kammerthema:</a:t>
            </a:r>
          </a:p>
          <a:p>
            <a:pPr algn="just"/>
            <a:endParaRPr lang="de-DE" sz="2000" dirty="0">
              <a:latin typeface="Calibri" panose="020F0502020204030204" pitchFamily="34" charset="0"/>
              <a:cs typeface="Calibri" panose="020F0502020204030204" pitchFamily="34" charset="0"/>
            </a:endParaRPr>
          </a:p>
          <a:p>
            <a:pPr algn="just"/>
            <a:r>
              <a:rPr lang="de-DE" sz="2000" i="1" dirty="0" smtClean="0">
                <a:latin typeface="Calibri" panose="020F0502020204030204" pitchFamily="34" charset="0"/>
                <a:cs typeface="Calibri" panose="020F0502020204030204" pitchFamily="34" charset="0"/>
              </a:rPr>
              <a:t>„Gerade </a:t>
            </a:r>
            <a:r>
              <a:rPr lang="de-DE" sz="2000" i="1" dirty="0">
                <a:latin typeface="Calibri" panose="020F0502020204030204" pitchFamily="34" charset="0"/>
                <a:cs typeface="Calibri" panose="020F0502020204030204" pitchFamily="34" charset="0"/>
              </a:rPr>
              <a:t>für eine kleine Gruppe ist es wichtig eine </a:t>
            </a:r>
            <a:r>
              <a:rPr lang="de-DE" sz="2000" i="1" dirty="0" smtClean="0">
                <a:latin typeface="Calibri" panose="020F0502020204030204" pitchFamily="34" charset="0"/>
                <a:cs typeface="Calibri" panose="020F0502020204030204" pitchFamily="34" charset="0"/>
              </a:rPr>
              <a:t>gemeinsame </a:t>
            </a:r>
            <a:r>
              <a:rPr lang="de-DE" sz="2000" i="1" dirty="0">
                <a:latin typeface="Calibri" panose="020F0502020204030204" pitchFamily="34" charset="0"/>
                <a:cs typeface="Calibri" panose="020F0502020204030204" pitchFamily="34" charset="0"/>
              </a:rPr>
              <a:t>Vision zu besitzen, Interessen und Probleme müssen einheitlich und </a:t>
            </a:r>
          </a:p>
          <a:p>
            <a:pPr algn="just"/>
            <a:r>
              <a:rPr lang="de-DE" sz="2000" i="1" dirty="0">
                <a:latin typeface="Calibri" panose="020F0502020204030204" pitchFamily="34" charset="0"/>
                <a:cs typeface="Calibri" panose="020F0502020204030204" pitchFamily="34" charset="0"/>
              </a:rPr>
              <a:t>geschlossen präsentiert werden. </a:t>
            </a:r>
            <a:endParaRPr lang="de-DE" sz="2000" i="1" dirty="0" smtClean="0">
              <a:latin typeface="Calibri" panose="020F0502020204030204" pitchFamily="34" charset="0"/>
              <a:cs typeface="Calibri" panose="020F0502020204030204" pitchFamily="34" charset="0"/>
            </a:endParaRPr>
          </a:p>
          <a:p>
            <a:pPr algn="just"/>
            <a:endParaRPr lang="de-DE" sz="2000" i="1" dirty="0">
              <a:latin typeface="Calibri" panose="020F0502020204030204" pitchFamily="34" charset="0"/>
              <a:cs typeface="Calibri" panose="020F0502020204030204" pitchFamily="34" charset="0"/>
            </a:endParaRPr>
          </a:p>
          <a:p>
            <a:pPr algn="just"/>
            <a:r>
              <a:rPr lang="de-DE" sz="2000" i="1" dirty="0" smtClean="0">
                <a:latin typeface="Calibri" panose="020F0502020204030204" pitchFamily="34" charset="0"/>
                <a:cs typeface="Calibri" panose="020F0502020204030204" pitchFamily="34" charset="0"/>
              </a:rPr>
              <a:t>Daher </a:t>
            </a:r>
            <a:r>
              <a:rPr lang="de-DE" sz="2000" i="1" dirty="0">
                <a:latin typeface="Calibri" panose="020F0502020204030204" pitchFamily="34" charset="0"/>
                <a:cs typeface="Calibri" panose="020F0502020204030204" pitchFamily="34" charset="0"/>
              </a:rPr>
              <a:t>ist es notwendig vorhandene Kräfte zu bündeln und </a:t>
            </a:r>
          </a:p>
          <a:p>
            <a:pPr algn="just"/>
            <a:r>
              <a:rPr lang="de-DE" sz="2000" i="1" dirty="0">
                <a:latin typeface="Calibri" panose="020F0502020204030204" pitchFamily="34" charset="0"/>
                <a:cs typeface="Calibri" panose="020F0502020204030204" pitchFamily="34" charset="0"/>
              </a:rPr>
              <a:t>auf einer höheren Ebene für die Belange des Berufsstandes einzutreten und zu kämpfen. </a:t>
            </a:r>
            <a:endParaRPr lang="de-DE" sz="2000" i="1" dirty="0" smtClean="0">
              <a:latin typeface="Calibri" panose="020F0502020204030204" pitchFamily="34" charset="0"/>
              <a:cs typeface="Calibri" panose="020F0502020204030204" pitchFamily="34" charset="0"/>
            </a:endParaRPr>
          </a:p>
          <a:p>
            <a:pPr algn="just"/>
            <a:endParaRPr lang="de-DE" sz="2000" i="1" dirty="0">
              <a:latin typeface="Calibri" panose="020F0502020204030204" pitchFamily="34" charset="0"/>
              <a:cs typeface="Calibri" panose="020F0502020204030204" pitchFamily="34" charset="0"/>
            </a:endParaRPr>
          </a:p>
          <a:p>
            <a:pPr algn="just"/>
            <a:r>
              <a:rPr lang="de-DE" sz="2000" i="1" dirty="0">
                <a:latin typeface="Calibri" panose="020F0502020204030204" pitchFamily="34" charset="0"/>
                <a:cs typeface="Calibri" panose="020F0502020204030204" pitchFamily="34" charset="0"/>
              </a:rPr>
              <a:t>Für die Umsetzung fehlt jedoch eine schlagkräftige Interessenvertretung; eine übergeordnete </a:t>
            </a:r>
            <a:r>
              <a:rPr lang="de-DE" sz="2000" i="1" dirty="0" smtClean="0">
                <a:latin typeface="Calibri" panose="020F0502020204030204" pitchFamily="34" charset="0"/>
                <a:cs typeface="Calibri" panose="020F0502020204030204" pitchFamily="34" charset="0"/>
              </a:rPr>
              <a:t>Institution</a:t>
            </a:r>
            <a:r>
              <a:rPr lang="de-DE" sz="2000" i="1" dirty="0">
                <a:latin typeface="Calibri" panose="020F0502020204030204" pitchFamily="34" charset="0"/>
                <a:cs typeface="Calibri" panose="020F0502020204030204" pitchFamily="34" charset="0"/>
              </a:rPr>
              <a:t>, welche die Forderungen der Hebammen auf politischer Ebene einfordern kann</a:t>
            </a:r>
            <a:r>
              <a:rPr lang="de-DE" sz="2000" i="1" dirty="0" smtClean="0">
                <a:latin typeface="Calibri" panose="020F0502020204030204" pitchFamily="34" charset="0"/>
                <a:cs typeface="Calibri" panose="020F0502020204030204" pitchFamily="34" charset="0"/>
              </a:rPr>
              <a:t>.“</a:t>
            </a:r>
            <a:endParaRPr lang="de-DE" sz="2000" i="1" dirty="0">
              <a:latin typeface="Calibri" panose="020F0502020204030204" pitchFamily="34" charset="0"/>
              <a:cs typeface="Calibri" panose="020F0502020204030204" pitchFamily="34" charset="0"/>
            </a:endParaRPr>
          </a:p>
        </p:txBody>
      </p:sp>
      <p:sp>
        <p:nvSpPr>
          <p:cNvPr id="4" name="Rechteck 3"/>
          <p:cNvSpPr/>
          <p:nvPr/>
        </p:nvSpPr>
        <p:spPr>
          <a:xfrm>
            <a:off x="144016" y="6555541"/>
            <a:ext cx="8676456" cy="246221"/>
          </a:xfrm>
          <a:prstGeom prst="rect">
            <a:avLst/>
          </a:prstGeom>
        </p:spPr>
        <p:txBody>
          <a:bodyPr wrap="square">
            <a:spAutoFit/>
          </a:bodyPr>
          <a:lstStyle/>
          <a:p>
            <a:r>
              <a:rPr lang="de-DE" sz="1000" dirty="0" smtClean="0"/>
              <a:t>QUELLE:  https</a:t>
            </a:r>
            <a:r>
              <a:rPr lang="de-DE" sz="1000" dirty="0"/>
              <a:t>://hebammenkammer.files.wordpress.com/2016/03/memorandumkammer01-07-16-kopie.pdf</a:t>
            </a:r>
          </a:p>
        </p:txBody>
      </p:sp>
    </p:spTree>
    <p:extLst>
      <p:ext uri="{BB962C8B-B14F-4D97-AF65-F5344CB8AC3E}">
        <p14:creationId xmlns:p14="http://schemas.microsoft.com/office/powerpoint/2010/main" val="993931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Vision</a:t>
            </a:r>
            <a:endParaRPr lang="de-DE" dirty="0"/>
          </a:p>
        </p:txBody>
      </p:sp>
      <p:sp>
        <p:nvSpPr>
          <p:cNvPr id="3" name="Rechteck 2"/>
          <p:cNvSpPr/>
          <p:nvPr/>
        </p:nvSpPr>
        <p:spPr>
          <a:xfrm>
            <a:off x="1403648" y="2132856"/>
            <a:ext cx="6264696" cy="3785652"/>
          </a:xfrm>
          <a:prstGeom prst="rect">
            <a:avLst/>
          </a:prstGeom>
        </p:spPr>
        <p:txBody>
          <a:bodyPr wrap="square">
            <a:spAutoFit/>
          </a:bodyPr>
          <a:lstStyle/>
          <a:p>
            <a:pPr algn="just"/>
            <a:r>
              <a:rPr lang="de-DE" sz="2000" i="1" dirty="0" smtClean="0">
                <a:latin typeface="Calibri" panose="020F0502020204030204" pitchFamily="34" charset="0"/>
                <a:cs typeface="Calibri" panose="020F0502020204030204" pitchFamily="34" charset="0"/>
              </a:rPr>
              <a:t>„Es </a:t>
            </a:r>
            <a:r>
              <a:rPr lang="de-DE" sz="2000" i="1" dirty="0">
                <a:latin typeface="Calibri" panose="020F0502020204030204" pitchFamily="34" charset="0"/>
                <a:cs typeface="Calibri" panose="020F0502020204030204" pitchFamily="34" charset="0"/>
              </a:rPr>
              <a:t>gibt momentan kein stimmiges Konzept um die Probleme unseres Berufsstandes </a:t>
            </a:r>
            <a:r>
              <a:rPr lang="de-DE" sz="2000" i="1" dirty="0" smtClean="0">
                <a:latin typeface="Calibri" panose="020F0502020204030204" pitchFamily="34" charset="0"/>
                <a:cs typeface="Calibri" panose="020F0502020204030204" pitchFamily="34" charset="0"/>
              </a:rPr>
              <a:t>dauerhaft </a:t>
            </a:r>
            <a:r>
              <a:rPr lang="de-DE" sz="2000" i="1" dirty="0">
                <a:latin typeface="Calibri" panose="020F0502020204030204" pitchFamily="34" charset="0"/>
                <a:cs typeface="Calibri" panose="020F0502020204030204" pitchFamily="34" charset="0"/>
              </a:rPr>
              <a:t>und zur Zufriedenheit aller zu beheben</a:t>
            </a:r>
            <a:r>
              <a:rPr lang="de-DE" sz="2000" i="1" dirty="0" smtClean="0">
                <a:latin typeface="Calibri" panose="020F0502020204030204" pitchFamily="34" charset="0"/>
                <a:cs typeface="Calibri" panose="020F0502020204030204" pitchFamily="34" charset="0"/>
              </a:rPr>
              <a:t>.“</a:t>
            </a:r>
          </a:p>
          <a:p>
            <a:pPr algn="just"/>
            <a:endParaRPr lang="de-DE" sz="2000" dirty="0">
              <a:latin typeface="Calibri" panose="020F0502020204030204" pitchFamily="34" charset="0"/>
              <a:cs typeface="Calibri" panose="020F0502020204030204" pitchFamily="34" charset="0"/>
            </a:endParaRPr>
          </a:p>
          <a:p>
            <a:pPr algn="just"/>
            <a:endParaRPr lang="de-DE" sz="2000" dirty="0" smtClean="0">
              <a:latin typeface="Calibri" panose="020F0502020204030204" pitchFamily="34" charset="0"/>
              <a:cs typeface="Calibri" panose="020F0502020204030204" pitchFamily="34" charset="0"/>
            </a:endParaRPr>
          </a:p>
          <a:p>
            <a:pPr algn="just"/>
            <a:r>
              <a:rPr lang="de-DE" sz="2000" i="1" dirty="0" smtClean="0">
                <a:latin typeface="Calibri" panose="020F0502020204030204" pitchFamily="34" charset="0"/>
                <a:cs typeface="Calibri" panose="020F0502020204030204" pitchFamily="34" charset="0"/>
              </a:rPr>
              <a:t>„Wie </a:t>
            </a:r>
            <a:r>
              <a:rPr lang="de-DE" sz="2000" i="1" dirty="0">
                <a:latin typeface="Calibri" panose="020F0502020204030204" pitchFamily="34" charset="0"/>
                <a:cs typeface="Calibri" panose="020F0502020204030204" pitchFamily="34" charset="0"/>
              </a:rPr>
              <a:t>auch Agnes </a:t>
            </a:r>
            <a:r>
              <a:rPr lang="de-DE" sz="2000" i="1" dirty="0" err="1" smtClean="0">
                <a:latin typeface="Calibri" panose="020F0502020204030204" pitchFamily="34" charset="0"/>
                <a:cs typeface="Calibri" panose="020F0502020204030204" pitchFamily="34" charset="0"/>
              </a:rPr>
              <a:t>Karll</a:t>
            </a:r>
            <a:r>
              <a:rPr lang="de-DE" sz="2000" i="1" dirty="0" smtClean="0">
                <a:latin typeface="Calibri" panose="020F0502020204030204" pitchFamily="34" charset="0"/>
                <a:cs typeface="Calibri" panose="020F0502020204030204" pitchFamily="34" charset="0"/>
              </a:rPr>
              <a:t>* </a:t>
            </a:r>
            <a:r>
              <a:rPr lang="de-DE" sz="2000" i="1" dirty="0">
                <a:latin typeface="Calibri" panose="020F0502020204030204" pitchFamily="34" charset="0"/>
                <a:cs typeface="Calibri" panose="020F0502020204030204" pitchFamily="34" charset="0"/>
              </a:rPr>
              <a:t>schon sagte, ist es </a:t>
            </a:r>
            <a:r>
              <a:rPr lang="de-DE" sz="2000" i="1" dirty="0" smtClean="0">
                <a:latin typeface="Calibri" panose="020F0502020204030204" pitchFamily="34" charset="0"/>
                <a:cs typeface="Calibri" panose="020F0502020204030204" pitchFamily="34" charset="0"/>
              </a:rPr>
              <a:t>also </a:t>
            </a:r>
            <a:r>
              <a:rPr lang="de-DE" sz="2000" i="1" dirty="0">
                <a:latin typeface="Calibri" panose="020F0502020204030204" pitchFamily="34" charset="0"/>
                <a:cs typeface="Calibri" panose="020F0502020204030204" pitchFamily="34" charset="0"/>
              </a:rPr>
              <a:t>am Berufsstand selbst, eine Veränderung und eine Verbesserung der momentanen </a:t>
            </a:r>
            <a:r>
              <a:rPr lang="de-DE" sz="2000" i="1" dirty="0" smtClean="0">
                <a:latin typeface="Calibri" panose="020F0502020204030204" pitchFamily="34" charset="0"/>
                <a:cs typeface="Calibri" panose="020F0502020204030204" pitchFamily="34" charset="0"/>
              </a:rPr>
              <a:t>Lage </a:t>
            </a:r>
            <a:r>
              <a:rPr lang="de-DE" sz="2000" i="1" dirty="0">
                <a:latin typeface="Calibri" panose="020F0502020204030204" pitchFamily="34" charset="0"/>
                <a:cs typeface="Calibri" panose="020F0502020204030204" pitchFamily="34" charset="0"/>
              </a:rPr>
              <a:t>herbeizuführen und langfristige Regelungen für die derzeitigen Probleme zu finden</a:t>
            </a:r>
            <a:r>
              <a:rPr lang="de-DE" sz="2000" i="1" dirty="0" smtClean="0">
                <a:latin typeface="Calibri" panose="020F0502020204030204" pitchFamily="34" charset="0"/>
                <a:cs typeface="Calibri" panose="020F0502020204030204" pitchFamily="34" charset="0"/>
              </a:rPr>
              <a:t>.“ </a:t>
            </a:r>
          </a:p>
          <a:p>
            <a:pPr algn="just"/>
            <a:endParaRPr lang="de-DE" sz="2000" dirty="0">
              <a:latin typeface="Calibri" panose="020F0502020204030204" pitchFamily="34" charset="0"/>
              <a:cs typeface="Calibri" panose="020F0502020204030204" pitchFamily="34" charset="0"/>
            </a:endParaRPr>
          </a:p>
          <a:p>
            <a:pPr algn="just"/>
            <a:endParaRPr lang="de-DE" sz="2000" dirty="0">
              <a:latin typeface="Calibri" panose="020F0502020204030204" pitchFamily="34" charset="0"/>
              <a:cs typeface="Calibri" panose="020F0502020204030204" pitchFamily="34" charset="0"/>
            </a:endParaRPr>
          </a:p>
        </p:txBody>
      </p:sp>
      <p:sp>
        <p:nvSpPr>
          <p:cNvPr id="4" name="Rechteck 3"/>
          <p:cNvSpPr/>
          <p:nvPr/>
        </p:nvSpPr>
        <p:spPr>
          <a:xfrm>
            <a:off x="125780" y="6355486"/>
            <a:ext cx="8676456" cy="400110"/>
          </a:xfrm>
          <a:prstGeom prst="rect">
            <a:avLst/>
          </a:prstGeom>
        </p:spPr>
        <p:txBody>
          <a:bodyPr wrap="square">
            <a:spAutoFit/>
          </a:bodyPr>
          <a:lstStyle/>
          <a:p>
            <a:r>
              <a:rPr lang="de-DE" sz="1000" dirty="0" smtClean="0"/>
              <a:t>*</a:t>
            </a:r>
            <a:r>
              <a:rPr lang="de-DE" sz="1000" dirty="0"/>
              <a:t>(1868-1927) war eine Reformerin der deutschen </a:t>
            </a:r>
            <a:r>
              <a:rPr lang="de-DE" sz="1000" dirty="0" smtClean="0"/>
              <a:t>Krankenpflege</a:t>
            </a:r>
          </a:p>
          <a:p>
            <a:r>
              <a:rPr lang="de-DE" sz="1000" dirty="0" smtClean="0"/>
              <a:t>QUELLE:  https</a:t>
            </a:r>
            <a:r>
              <a:rPr lang="de-DE" sz="1000" dirty="0"/>
              <a:t>://hebammenkammer.files.wordpress.com/2016/03/memorandumkammer01-07-16-kopie.pdf</a:t>
            </a:r>
          </a:p>
        </p:txBody>
      </p:sp>
    </p:spTree>
    <p:extLst>
      <p:ext uri="{BB962C8B-B14F-4D97-AF65-F5344CB8AC3E}">
        <p14:creationId xmlns:p14="http://schemas.microsoft.com/office/powerpoint/2010/main" val="1548030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6128" y="408373"/>
            <a:ext cx="8260672" cy="644364"/>
          </a:xfrm>
        </p:spPr>
        <p:txBody>
          <a:bodyPr/>
          <a:lstStyle/>
          <a:p>
            <a:r>
              <a:rPr lang="de-DE" dirty="0" smtClean="0"/>
              <a:t>Umsetzungsansätze</a:t>
            </a:r>
            <a:endParaRPr lang="de-DE" dirty="0"/>
          </a:p>
        </p:txBody>
      </p:sp>
      <p:sp>
        <p:nvSpPr>
          <p:cNvPr id="3" name="Rechteck 2"/>
          <p:cNvSpPr/>
          <p:nvPr/>
        </p:nvSpPr>
        <p:spPr>
          <a:xfrm>
            <a:off x="1403648" y="1772816"/>
            <a:ext cx="6264696" cy="707886"/>
          </a:xfrm>
          <a:prstGeom prst="rect">
            <a:avLst/>
          </a:prstGeom>
        </p:spPr>
        <p:txBody>
          <a:bodyPr wrap="square">
            <a:spAutoFit/>
          </a:bodyPr>
          <a:lstStyle/>
          <a:p>
            <a:pPr algn="just"/>
            <a:endParaRPr lang="de-DE" sz="2000" dirty="0">
              <a:latin typeface="Calibri" panose="020F0502020204030204" pitchFamily="34" charset="0"/>
              <a:cs typeface="Calibri" panose="020F0502020204030204" pitchFamily="34" charset="0"/>
            </a:endParaRPr>
          </a:p>
          <a:p>
            <a:pPr algn="just"/>
            <a:endParaRPr lang="de-DE" sz="2000" dirty="0">
              <a:latin typeface="Calibri" panose="020F0502020204030204" pitchFamily="34" charset="0"/>
              <a:cs typeface="Calibri" panose="020F0502020204030204" pitchFamily="34" charset="0"/>
            </a:endParaRPr>
          </a:p>
        </p:txBody>
      </p:sp>
      <p:sp>
        <p:nvSpPr>
          <p:cNvPr id="4" name="Rechteck 3"/>
          <p:cNvSpPr/>
          <p:nvPr/>
        </p:nvSpPr>
        <p:spPr>
          <a:xfrm>
            <a:off x="767475" y="1559570"/>
            <a:ext cx="7632848" cy="4955203"/>
          </a:xfrm>
          <a:prstGeom prst="rect">
            <a:avLst/>
          </a:prstGeom>
        </p:spPr>
        <p:txBody>
          <a:bodyPr wrap="square">
            <a:spAutoFit/>
          </a:bodyPr>
          <a:lstStyle/>
          <a:p>
            <a:pPr algn="just"/>
            <a:r>
              <a:rPr lang="de-DE" sz="2000" dirty="0">
                <a:latin typeface="Calibri" panose="020F0502020204030204" pitchFamily="34" charset="0"/>
                <a:cs typeface="Calibri" panose="020F0502020204030204" pitchFamily="34" charset="0"/>
              </a:rPr>
              <a:t>Die kurzfristigen Handlungsempfehlungen zur Gründung einer </a:t>
            </a:r>
            <a:r>
              <a:rPr lang="de-DE" sz="2000" dirty="0" smtClean="0">
                <a:latin typeface="Calibri" panose="020F0502020204030204" pitchFamily="34" charset="0"/>
                <a:cs typeface="Calibri" panose="020F0502020204030204" pitchFamily="34" charset="0"/>
              </a:rPr>
              <a:t>Hebammenkammer lauten</a:t>
            </a:r>
            <a:r>
              <a:rPr lang="de-DE" sz="2000" dirty="0">
                <a:latin typeface="Calibri" panose="020F0502020204030204" pitchFamily="34" charset="0"/>
                <a:cs typeface="Calibri" panose="020F0502020204030204" pitchFamily="34" charset="0"/>
              </a:rPr>
              <a:t>: </a:t>
            </a:r>
          </a:p>
          <a:p>
            <a:pPr algn="just"/>
            <a:endParaRPr lang="de-DE"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1</a:t>
            </a:r>
            <a:r>
              <a:rPr lang="de-DE" sz="2000" dirty="0">
                <a:latin typeface="Calibri" panose="020F0502020204030204" pitchFamily="34" charset="0"/>
                <a:cs typeface="Calibri" panose="020F0502020204030204" pitchFamily="34" charset="0"/>
              </a:rPr>
              <a:t>.</a:t>
            </a:r>
          </a:p>
          <a:p>
            <a:pPr algn="just"/>
            <a:r>
              <a:rPr lang="de-DE" sz="2000" dirty="0" smtClean="0">
                <a:latin typeface="Calibri" panose="020F0502020204030204" pitchFamily="34" charset="0"/>
                <a:cs typeface="Calibri" panose="020F0502020204030204" pitchFamily="34" charset="0"/>
              </a:rPr>
              <a:t>Aufklärung und Diskussion im </a:t>
            </a:r>
            <a:r>
              <a:rPr lang="de-DE" sz="2000" dirty="0">
                <a:latin typeface="Calibri" panose="020F0502020204030204" pitchFamily="34" charset="0"/>
                <a:cs typeface="Calibri" panose="020F0502020204030204" pitchFamily="34" charset="0"/>
              </a:rPr>
              <a:t>gesamten </a:t>
            </a:r>
            <a:r>
              <a:rPr lang="de-DE" sz="2000" dirty="0" smtClean="0">
                <a:latin typeface="Calibri" panose="020F0502020204030204" pitchFamily="34" charset="0"/>
                <a:cs typeface="Calibri" panose="020F0502020204030204" pitchFamily="34" charset="0"/>
              </a:rPr>
              <a:t>Berufsstand und mit </a:t>
            </a:r>
            <a:r>
              <a:rPr lang="de-DE" sz="2000" dirty="0">
                <a:latin typeface="Calibri" panose="020F0502020204030204" pitchFamily="34" charset="0"/>
                <a:cs typeface="Calibri" panose="020F0502020204030204" pitchFamily="34" charset="0"/>
              </a:rPr>
              <a:t>kooperierender Professionen über Vor-und Nachteile der Etablierung einer Kammer und über </a:t>
            </a:r>
            <a:r>
              <a:rPr lang="de-DE" sz="2000" dirty="0" smtClean="0">
                <a:latin typeface="Calibri" panose="020F0502020204030204" pitchFamily="34" charset="0"/>
                <a:cs typeface="Calibri" panose="020F0502020204030204" pitchFamily="34" charset="0"/>
              </a:rPr>
              <a:t>die </a:t>
            </a:r>
            <a:r>
              <a:rPr lang="de-DE" sz="2000" dirty="0">
                <a:latin typeface="Calibri" panose="020F0502020204030204" pitchFamily="34" charset="0"/>
                <a:cs typeface="Calibri" panose="020F0502020204030204" pitchFamily="34" charset="0"/>
              </a:rPr>
              <a:t>evtl. </a:t>
            </a:r>
            <a:r>
              <a:rPr lang="de-DE" sz="2000" dirty="0" smtClean="0">
                <a:latin typeface="Calibri" panose="020F0502020204030204" pitchFamily="34" charset="0"/>
                <a:cs typeface="Calibri" panose="020F0502020204030204" pitchFamily="34" charset="0"/>
              </a:rPr>
              <a:t>daraus resultierende die Notwendigkeit </a:t>
            </a:r>
            <a:r>
              <a:rPr lang="de-DE" sz="2000" dirty="0">
                <a:latin typeface="Calibri" panose="020F0502020204030204" pitchFamily="34" charset="0"/>
                <a:cs typeface="Calibri" panose="020F0502020204030204" pitchFamily="34" charset="0"/>
              </a:rPr>
              <a:t>eines </a:t>
            </a:r>
            <a:r>
              <a:rPr lang="de-DE" sz="2000" dirty="0" smtClean="0">
                <a:latin typeface="Calibri" panose="020F0502020204030204" pitchFamily="34" charset="0"/>
                <a:cs typeface="Calibri" panose="020F0502020204030204" pitchFamily="34" charset="0"/>
              </a:rPr>
              <a:t>Handlungszwanges - das </a:t>
            </a:r>
            <a:r>
              <a:rPr lang="de-DE" sz="2000" dirty="0">
                <a:latin typeface="Calibri" panose="020F0502020204030204" pitchFamily="34" charset="0"/>
                <a:cs typeface="Calibri" panose="020F0502020204030204" pitchFamily="34" charset="0"/>
              </a:rPr>
              <a:t>Vorantreiben der </a:t>
            </a:r>
          </a:p>
          <a:p>
            <a:pPr algn="just"/>
            <a:r>
              <a:rPr lang="de-DE" sz="2000" dirty="0">
                <a:latin typeface="Calibri" panose="020F0502020204030204" pitchFamily="34" charset="0"/>
                <a:cs typeface="Calibri" panose="020F0502020204030204" pitchFamily="34" charset="0"/>
              </a:rPr>
              <a:t>Gründung einer Berufskammer. </a:t>
            </a:r>
            <a:endParaRPr lang="de-DE" sz="2000" dirty="0" smtClean="0">
              <a:latin typeface="Calibri" panose="020F0502020204030204" pitchFamily="34" charset="0"/>
              <a:cs typeface="Calibri" panose="020F0502020204030204" pitchFamily="34" charset="0"/>
            </a:endParaRPr>
          </a:p>
          <a:p>
            <a:pPr algn="just"/>
            <a:endParaRPr lang="de-DE"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2</a:t>
            </a:r>
            <a:r>
              <a:rPr lang="de-DE" sz="2000" dirty="0">
                <a:latin typeface="Calibri" panose="020F0502020204030204" pitchFamily="34" charset="0"/>
                <a:cs typeface="Calibri" panose="020F0502020204030204" pitchFamily="34" charset="0"/>
              </a:rPr>
              <a:t>.</a:t>
            </a:r>
          </a:p>
          <a:p>
            <a:pPr algn="just"/>
            <a:r>
              <a:rPr lang="de-DE" sz="2000" dirty="0">
                <a:latin typeface="Calibri" panose="020F0502020204030204" pitchFamily="34" charset="0"/>
                <a:cs typeface="Calibri" panose="020F0502020204030204" pitchFamily="34" charset="0"/>
              </a:rPr>
              <a:t>Ein einheitliches Aussprechen der Berufsverbände </a:t>
            </a:r>
            <a:r>
              <a:rPr lang="de-DE" sz="2000" dirty="0" smtClean="0">
                <a:latin typeface="Calibri" panose="020F0502020204030204" pitchFamily="34" charset="0"/>
                <a:cs typeface="Calibri" panose="020F0502020204030204" pitchFamily="34" charset="0"/>
              </a:rPr>
              <a:t>für eine Änderung des </a:t>
            </a:r>
            <a:r>
              <a:rPr lang="de-DE" sz="2000" dirty="0" err="1" smtClean="0">
                <a:latin typeface="Calibri" panose="020F0502020204030204" pitchFamily="34" charset="0"/>
                <a:cs typeface="Calibri" panose="020F0502020204030204" pitchFamily="34" charset="0"/>
              </a:rPr>
              <a:t>Heilberufegesetzes</a:t>
            </a:r>
            <a:r>
              <a:rPr lang="de-DE" sz="2000" dirty="0" smtClean="0">
                <a:latin typeface="Calibri" panose="020F0502020204030204" pitchFamily="34" charset="0"/>
                <a:cs typeface="Calibri" panose="020F0502020204030204" pitchFamily="34" charset="0"/>
              </a:rPr>
              <a:t> in den einzelnen Bundesländern und </a:t>
            </a:r>
            <a:r>
              <a:rPr lang="de-DE" sz="2000" dirty="0">
                <a:latin typeface="Calibri" panose="020F0502020204030204" pitchFamily="34" charset="0"/>
                <a:cs typeface="Calibri" panose="020F0502020204030204" pitchFamily="34" charset="0"/>
              </a:rPr>
              <a:t>einen Appell an die Regierung </a:t>
            </a:r>
            <a:r>
              <a:rPr lang="de-DE" sz="2000" dirty="0" smtClean="0">
                <a:latin typeface="Calibri" panose="020F0502020204030204" pitchFamily="34" charset="0"/>
                <a:cs typeface="Calibri" panose="020F0502020204030204" pitchFamily="34" charset="0"/>
              </a:rPr>
              <a:t>(auch BL-Regierungen) über </a:t>
            </a:r>
            <a:r>
              <a:rPr lang="de-DE" sz="2000" dirty="0">
                <a:latin typeface="Calibri" panose="020F0502020204030204" pitchFamily="34" charset="0"/>
                <a:cs typeface="Calibri" panose="020F0502020204030204" pitchFamily="34" charset="0"/>
              </a:rPr>
              <a:t>eine </a:t>
            </a:r>
            <a:r>
              <a:rPr lang="de-DE" sz="2000" dirty="0" smtClean="0">
                <a:latin typeface="Calibri" panose="020F0502020204030204" pitchFamily="34" charset="0"/>
                <a:cs typeface="Calibri" panose="020F0502020204030204" pitchFamily="34" charset="0"/>
              </a:rPr>
              <a:t>mögliche </a:t>
            </a:r>
            <a:r>
              <a:rPr lang="de-DE" sz="2000" dirty="0">
                <a:latin typeface="Calibri" panose="020F0502020204030204" pitchFamily="34" charset="0"/>
                <a:cs typeface="Calibri" panose="020F0502020204030204" pitchFamily="34" charset="0"/>
              </a:rPr>
              <a:t>finanzielle Unterstützung. Außerdem ein vermehrtes politisches Engagement </a:t>
            </a:r>
            <a:r>
              <a:rPr lang="de-DE" sz="2000" dirty="0" smtClean="0">
                <a:latin typeface="Calibri" panose="020F0502020204030204" pitchFamily="34" charset="0"/>
                <a:cs typeface="Calibri" panose="020F0502020204030204" pitchFamily="34" charset="0"/>
              </a:rPr>
              <a:t>der </a:t>
            </a:r>
            <a:r>
              <a:rPr lang="de-DE" sz="2000" dirty="0">
                <a:latin typeface="Calibri" panose="020F0502020204030204" pitchFamily="34" charset="0"/>
                <a:cs typeface="Calibri" panose="020F0502020204030204" pitchFamily="34" charset="0"/>
              </a:rPr>
              <a:t>Hebammen zur vollständigen Selbstverwaltung. </a:t>
            </a:r>
          </a:p>
        </p:txBody>
      </p:sp>
      <p:sp>
        <p:nvSpPr>
          <p:cNvPr id="5" name="Rechteck 4"/>
          <p:cNvSpPr/>
          <p:nvPr/>
        </p:nvSpPr>
        <p:spPr>
          <a:xfrm>
            <a:off x="144016" y="6555541"/>
            <a:ext cx="8676456" cy="246221"/>
          </a:xfrm>
          <a:prstGeom prst="rect">
            <a:avLst/>
          </a:prstGeom>
        </p:spPr>
        <p:txBody>
          <a:bodyPr wrap="square">
            <a:spAutoFit/>
          </a:bodyPr>
          <a:lstStyle/>
          <a:p>
            <a:r>
              <a:rPr lang="de-DE" sz="1000" dirty="0" smtClean="0"/>
              <a:t>QUELLE:  https</a:t>
            </a:r>
            <a:r>
              <a:rPr lang="de-DE" sz="1000" dirty="0"/>
              <a:t>://hebammenkammer.files.wordpress.com/2016/03/memorandumkammer01-07-16-kopie.pdf</a:t>
            </a:r>
          </a:p>
        </p:txBody>
      </p:sp>
    </p:spTree>
    <p:extLst>
      <p:ext uri="{BB962C8B-B14F-4D97-AF65-F5344CB8AC3E}">
        <p14:creationId xmlns:p14="http://schemas.microsoft.com/office/powerpoint/2010/main" val="8775036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6128" y="408373"/>
            <a:ext cx="8260672" cy="644364"/>
          </a:xfrm>
        </p:spPr>
        <p:txBody>
          <a:bodyPr/>
          <a:lstStyle/>
          <a:p>
            <a:r>
              <a:rPr lang="de-DE" dirty="0" smtClean="0"/>
              <a:t>Umsetzungsansätze</a:t>
            </a:r>
            <a:endParaRPr lang="de-DE" dirty="0"/>
          </a:p>
        </p:txBody>
      </p:sp>
      <p:sp>
        <p:nvSpPr>
          <p:cNvPr id="3" name="Rechteck 2"/>
          <p:cNvSpPr/>
          <p:nvPr/>
        </p:nvSpPr>
        <p:spPr>
          <a:xfrm>
            <a:off x="1403648" y="1772816"/>
            <a:ext cx="6264696" cy="707886"/>
          </a:xfrm>
          <a:prstGeom prst="rect">
            <a:avLst/>
          </a:prstGeom>
        </p:spPr>
        <p:txBody>
          <a:bodyPr wrap="square">
            <a:spAutoFit/>
          </a:bodyPr>
          <a:lstStyle/>
          <a:p>
            <a:pPr algn="just"/>
            <a:endParaRPr lang="de-DE" sz="2000" dirty="0">
              <a:latin typeface="Calibri" panose="020F0502020204030204" pitchFamily="34" charset="0"/>
              <a:cs typeface="Calibri" panose="020F0502020204030204" pitchFamily="34" charset="0"/>
            </a:endParaRPr>
          </a:p>
          <a:p>
            <a:pPr algn="just"/>
            <a:endParaRPr lang="de-DE" sz="2000" dirty="0">
              <a:latin typeface="Calibri" panose="020F0502020204030204" pitchFamily="34" charset="0"/>
              <a:cs typeface="Calibri" panose="020F0502020204030204" pitchFamily="34" charset="0"/>
            </a:endParaRPr>
          </a:p>
        </p:txBody>
      </p:sp>
      <p:sp>
        <p:nvSpPr>
          <p:cNvPr id="4" name="Rechteck 3"/>
          <p:cNvSpPr/>
          <p:nvPr/>
        </p:nvSpPr>
        <p:spPr>
          <a:xfrm>
            <a:off x="756455" y="1628800"/>
            <a:ext cx="7632848" cy="3785652"/>
          </a:xfrm>
          <a:prstGeom prst="rect">
            <a:avLst/>
          </a:prstGeom>
        </p:spPr>
        <p:txBody>
          <a:bodyPr wrap="square">
            <a:spAutoFit/>
          </a:bodyPr>
          <a:lstStyle/>
          <a:p>
            <a:pPr algn="just"/>
            <a:r>
              <a:rPr lang="de-DE" sz="2000" dirty="0">
                <a:latin typeface="Calibri" panose="020F0502020204030204" pitchFamily="34" charset="0"/>
                <a:cs typeface="Calibri" panose="020F0502020204030204" pitchFamily="34" charset="0"/>
              </a:rPr>
              <a:t>Die kurzfristigen Handlungsempfehlungen zur Gründung einer </a:t>
            </a:r>
            <a:r>
              <a:rPr lang="de-DE" sz="2000" dirty="0" smtClean="0">
                <a:latin typeface="Calibri" panose="020F0502020204030204" pitchFamily="34" charset="0"/>
                <a:cs typeface="Calibri" panose="020F0502020204030204" pitchFamily="34" charset="0"/>
              </a:rPr>
              <a:t>Hebammenkammer lauten</a:t>
            </a:r>
            <a:r>
              <a:rPr lang="de-DE" sz="2000" dirty="0">
                <a:latin typeface="Calibri" panose="020F0502020204030204" pitchFamily="34" charset="0"/>
                <a:cs typeface="Calibri" panose="020F0502020204030204" pitchFamily="34" charset="0"/>
              </a:rPr>
              <a:t>: </a:t>
            </a:r>
          </a:p>
          <a:p>
            <a:pPr algn="just"/>
            <a:endParaRPr lang="de-DE" sz="2000"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3</a:t>
            </a:r>
            <a:r>
              <a:rPr lang="de-DE" sz="2000" dirty="0">
                <a:latin typeface="Calibri" panose="020F0502020204030204" pitchFamily="34" charset="0"/>
                <a:cs typeface="Calibri" panose="020F0502020204030204" pitchFamily="34" charset="0"/>
              </a:rPr>
              <a:t>.</a:t>
            </a:r>
          </a:p>
          <a:p>
            <a:pPr algn="just"/>
            <a:r>
              <a:rPr lang="de-DE" sz="2000" dirty="0">
                <a:latin typeface="Calibri" panose="020F0502020204030204" pitchFamily="34" charset="0"/>
                <a:cs typeface="Calibri" panose="020F0502020204030204" pitchFamily="34" charset="0"/>
              </a:rPr>
              <a:t>Änderung der </a:t>
            </a:r>
            <a:r>
              <a:rPr lang="de-DE" sz="2000" dirty="0" err="1" smtClean="0">
                <a:latin typeface="Calibri" panose="020F0502020204030204" pitchFamily="34" charset="0"/>
                <a:cs typeface="Calibri" panose="020F0502020204030204" pitchFamily="34" charset="0"/>
              </a:rPr>
              <a:t>Heilberufegesetze</a:t>
            </a:r>
            <a:r>
              <a:rPr lang="de-DE" sz="2000" dirty="0" smtClean="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in den einzelnen Bundesländern und Erweiterung des §1 </a:t>
            </a:r>
            <a:r>
              <a:rPr lang="de-DE" sz="2000" dirty="0" smtClean="0">
                <a:latin typeface="Calibri" panose="020F0502020204030204" pitchFamily="34" charset="0"/>
                <a:cs typeface="Calibri" panose="020F0502020204030204" pitchFamily="34" charset="0"/>
              </a:rPr>
              <a:t>um </a:t>
            </a:r>
            <a:r>
              <a:rPr lang="de-DE" sz="2000" dirty="0">
                <a:latin typeface="Calibri" panose="020F0502020204030204" pitchFamily="34" charset="0"/>
                <a:cs typeface="Calibri" panose="020F0502020204030204" pitchFamily="34" charset="0"/>
              </a:rPr>
              <a:t>den Zusatz "</a:t>
            </a:r>
            <a:r>
              <a:rPr lang="de-DE" sz="2000" dirty="0" smtClean="0">
                <a:latin typeface="Calibri" panose="020F0502020204030204" pitchFamily="34" charset="0"/>
                <a:cs typeface="Calibri" panose="020F0502020204030204" pitchFamily="34" charset="0"/>
              </a:rPr>
              <a:t>Hebamme</a:t>
            </a:r>
            <a:r>
              <a:rPr lang="de-DE" sz="2000" dirty="0">
                <a:latin typeface="Calibri" panose="020F0502020204030204" pitchFamily="34" charset="0"/>
                <a:cs typeface="Calibri" panose="020F0502020204030204" pitchFamily="34" charset="0"/>
              </a:rPr>
              <a:t>". </a:t>
            </a:r>
          </a:p>
          <a:p>
            <a:pPr algn="just"/>
            <a:endParaRPr lang="de-DE" sz="2000" dirty="0" smtClean="0">
              <a:latin typeface="Calibri" panose="020F0502020204030204" pitchFamily="34" charset="0"/>
              <a:cs typeface="Calibri" panose="020F0502020204030204" pitchFamily="34" charset="0"/>
            </a:endParaRPr>
          </a:p>
          <a:p>
            <a:pPr algn="just"/>
            <a:r>
              <a:rPr lang="de-DE" sz="2000" dirty="0" smtClean="0">
                <a:latin typeface="Calibri" panose="020F0502020204030204" pitchFamily="34" charset="0"/>
                <a:cs typeface="Calibri" panose="020F0502020204030204" pitchFamily="34" charset="0"/>
              </a:rPr>
              <a:t>4</a:t>
            </a:r>
            <a:r>
              <a:rPr lang="de-DE" sz="2000" dirty="0">
                <a:latin typeface="Calibri" panose="020F0502020204030204" pitchFamily="34" charset="0"/>
                <a:cs typeface="Calibri" panose="020F0502020204030204" pitchFamily="34" charset="0"/>
              </a:rPr>
              <a:t>.</a:t>
            </a:r>
          </a:p>
          <a:p>
            <a:pPr algn="just"/>
            <a:r>
              <a:rPr lang="de-DE" sz="2000" dirty="0">
                <a:latin typeface="Calibri" panose="020F0502020204030204" pitchFamily="34" charset="0"/>
                <a:cs typeface="Calibri" panose="020F0502020204030204" pitchFamily="34" charset="0"/>
              </a:rPr>
              <a:t>Änderung des Hebammengesetzes (HebG), u.a. Abschnitt I </a:t>
            </a:r>
            <a:r>
              <a:rPr lang="de-DE" sz="2000" dirty="0" smtClean="0">
                <a:latin typeface="Calibri" panose="020F0502020204030204" pitchFamily="34" charset="0"/>
                <a:cs typeface="Calibri" panose="020F0502020204030204" pitchFamily="34" charset="0"/>
              </a:rPr>
              <a:t>§2</a:t>
            </a:r>
            <a:r>
              <a:rPr lang="de-DE" sz="2000" dirty="0">
                <a:latin typeface="Calibri" panose="020F0502020204030204" pitchFamily="34" charset="0"/>
                <a:cs typeface="Calibri" panose="020F0502020204030204" pitchFamily="34" charset="0"/>
              </a:rPr>
              <a:t>, durch das Ersetzen der </a:t>
            </a:r>
            <a:r>
              <a:rPr lang="de-DE" sz="2000" dirty="0" smtClean="0">
                <a:latin typeface="Calibri" panose="020F0502020204030204" pitchFamily="34" charset="0"/>
                <a:cs typeface="Calibri" panose="020F0502020204030204" pitchFamily="34" charset="0"/>
              </a:rPr>
              <a:t>Worte </a:t>
            </a:r>
            <a:r>
              <a:rPr lang="de-DE" sz="2000" dirty="0">
                <a:latin typeface="Calibri" panose="020F0502020204030204" pitchFamily="34" charset="0"/>
                <a:cs typeface="Calibri" panose="020F0502020204030204" pitchFamily="34" charset="0"/>
              </a:rPr>
              <a:t>"Behörden und Stellen" mit dem Wort "Landeshebammenkammer" bzw. </a:t>
            </a:r>
            <a:r>
              <a:rPr lang="de-DE" sz="2000" dirty="0" smtClean="0">
                <a:latin typeface="Calibri" panose="020F0502020204030204" pitchFamily="34" charset="0"/>
                <a:cs typeface="Calibri" panose="020F0502020204030204" pitchFamily="34" charset="0"/>
              </a:rPr>
              <a:t>"</a:t>
            </a:r>
            <a:r>
              <a:rPr lang="de-DE" sz="2000" dirty="0">
                <a:latin typeface="Calibri" panose="020F0502020204030204" pitchFamily="34" charset="0"/>
                <a:cs typeface="Calibri" panose="020F0502020204030204" pitchFamily="34" charset="0"/>
              </a:rPr>
              <a:t>Bundeshebammenkammer" (vgl. HebG 1985). </a:t>
            </a:r>
          </a:p>
        </p:txBody>
      </p:sp>
      <p:sp>
        <p:nvSpPr>
          <p:cNvPr id="5" name="Rechteck 4"/>
          <p:cNvSpPr/>
          <p:nvPr/>
        </p:nvSpPr>
        <p:spPr>
          <a:xfrm>
            <a:off x="144016" y="6555541"/>
            <a:ext cx="8676456" cy="246221"/>
          </a:xfrm>
          <a:prstGeom prst="rect">
            <a:avLst/>
          </a:prstGeom>
        </p:spPr>
        <p:txBody>
          <a:bodyPr wrap="square">
            <a:spAutoFit/>
          </a:bodyPr>
          <a:lstStyle/>
          <a:p>
            <a:r>
              <a:rPr lang="de-DE" sz="1000" dirty="0" smtClean="0"/>
              <a:t>QUELLE:  https</a:t>
            </a:r>
            <a:r>
              <a:rPr lang="de-DE" sz="1000" dirty="0"/>
              <a:t>://hebammenkammer.files.wordpress.com/2016/03/memorandumkammer01-07-16-kopie.pdf</a:t>
            </a:r>
          </a:p>
        </p:txBody>
      </p:sp>
    </p:spTree>
    <p:extLst>
      <p:ext uri="{BB962C8B-B14F-4D97-AF65-F5344CB8AC3E}">
        <p14:creationId xmlns:p14="http://schemas.microsoft.com/office/powerpoint/2010/main" val="3523877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1"/>
            <a:ext cx="8928992" cy="3571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395535" y="3838263"/>
            <a:ext cx="6076123" cy="2677656"/>
          </a:xfrm>
          <a:prstGeom prst="rect">
            <a:avLst/>
          </a:prstGeom>
        </p:spPr>
        <p:txBody>
          <a:bodyPr wrap="square">
            <a:spAutoFit/>
          </a:bodyPr>
          <a:lstStyle/>
          <a:p>
            <a:r>
              <a:rPr lang="de-DE" sz="2000" dirty="0">
                <a:latin typeface="Calibri" panose="020F0502020204030204" pitchFamily="34" charset="0"/>
                <a:cs typeface="Calibri" panose="020F0502020204030204" pitchFamily="34" charset="0"/>
              </a:rPr>
              <a:t>Michelangelo sagte: </a:t>
            </a:r>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a:t>
            </a:r>
            <a:r>
              <a:rPr lang="de-DE" sz="2000" dirty="0">
                <a:latin typeface="Calibri" panose="020F0502020204030204" pitchFamily="34" charset="0"/>
                <a:cs typeface="Calibri" panose="020F0502020204030204" pitchFamily="34" charset="0"/>
              </a:rPr>
              <a:t>Der David steckte von Anfang an in dem Marmorblock. </a:t>
            </a:r>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Ich </a:t>
            </a:r>
            <a:r>
              <a:rPr lang="de-DE" sz="2000" dirty="0">
                <a:latin typeface="Calibri" panose="020F0502020204030204" pitchFamily="34" charset="0"/>
                <a:cs typeface="Calibri" panose="020F0502020204030204" pitchFamily="34" charset="0"/>
              </a:rPr>
              <a:t>habe nur entfernt, was nicht dazu gehörte". </a:t>
            </a:r>
            <a:endParaRPr lang="de-DE" sz="2000" dirty="0" smtClean="0">
              <a:latin typeface="Calibri" panose="020F0502020204030204" pitchFamily="34" charset="0"/>
              <a:cs typeface="Calibri" panose="020F0502020204030204" pitchFamily="34" charset="0"/>
            </a:endParaRPr>
          </a:p>
          <a:p>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Entferne </a:t>
            </a:r>
            <a:r>
              <a:rPr lang="de-DE" sz="2000" dirty="0">
                <a:latin typeface="Calibri" panose="020F0502020204030204" pitchFamily="34" charset="0"/>
                <a:cs typeface="Calibri" panose="020F0502020204030204" pitchFamily="34" charset="0"/>
              </a:rPr>
              <a:t>bei einem Problem alles Unbrauchbare - </a:t>
            </a:r>
            <a:endParaRPr lang="de-DE" sz="2000" dirty="0" smtClean="0">
              <a:latin typeface="Calibri" panose="020F0502020204030204" pitchFamily="34" charset="0"/>
              <a:cs typeface="Calibri" panose="020F0502020204030204" pitchFamily="34" charset="0"/>
            </a:endParaRPr>
          </a:p>
          <a:p>
            <a:r>
              <a:rPr lang="de-DE" sz="2000" dirty="0" smtClean="0">
                <a:latin typeface="Calibri" panose="020F0502020204030204" pitchFamily="34" charset="0"/>
                <a:cs typeface="Calibri" panose="020F0502020204030204" pitchFamily="34" charset="0"/>
              </a:rPr>
              <a:t>und </a:t>
            </a:r>
            <a:r>
              <a:rPr lang="de-DE" sz="2000" dirty="0">
                <a:latin typeface="Calibri" panose="020F0502020204030204" pitchFamily="34" charset="0"/>
                <a:cs typeface="Calibri" panose="020F0502020204030204" pitchFamily="34" charset="0"/>
              </a:rPr>
              <a:t>übrig bleibt eine Chance.  </a:t>
            </a:r>
          </a:p>
          <a:p>
            <a:endParaRPr lang="de-DE" dirty="0" smtClean="0">
              <a:latin typeface="Calibri" panose="020F0502020204030204" pitchFamily="34" charset="0"/>
              <a:cs typeface="Calibri" panose="020F0502020204030204" pitchFamily="34" charset="0"/>
            </a:endParaRPr>
          </a:p>
          <a:p>
            <a:r>
              <a:rPr lang="de-DE" dirty="0" smtClean="0">
                <a:latin typeface="Calibri" panose="020F0502020204030204" pitchFamily="34" charset="0"/>
                <a:cs typeface="Calibri" panose="020F0502020204030204" pitchFamily="34" charset="0"/>
              </a:rPr>
              <a:t>Peter Hohl</a:t>
            </a:r>
          </a:p>
          <a:p>
            <a:r>
              <a:rPr lang="de-DE" sz="1200" dirty="0" smtClean="0">
                <a:latin typeface="Calibri" panose="020F0502020204030204" pitchFamily="34" charset="0"/>
                <a:cs typeface="Calibri" panose="020F0502020204030204" pitchFamily="34" charset="0"/>
              </a:rPr>
              <a:t>(*</a:t>
            </a:r>
            <a:r>
              <a:rPr lang="de-DE" sz="1200" dirty="0">
                <a:latin typeface="Calibri" panose="020F0502020204030204" pitchFamily="34" charset="0"/>
                <a:cs typeface="Calibri" panose="020F0502020204030204" pitchFamily="34" charset="0"/>
              </a:rPr>
              <a:t>1941), deutscher Journalist und Verleger, Redakteur, Moderator und Aphoristiker</a:t>
            </a:r>
            <a:endParaRPr lang="de-DE" sz="1200" b="1"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1194" y="3212976"/>
            <a:ext cx="2355302" cy="3534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75166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ke">
  <a:themeElements>
    <a:clrScheme name="Apothek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ke">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ke">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0</TotalTime>
  <Words>2723</Words>
  <Application>Microsoft Macintosh PowerPoint</Application>
  <PresentationFormat>On-screen Show (4:3)</PresentationFormat>
  <Paragraphs>408</Paragraphs>
  <Slides>28</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Book Antiqua</vt:lpstr>
      <vt:lpstr>Calibri</vt:lpstr>
      <vt:lpstr>Century Gothic</vt:lpstr>
      <vt:lpstr>Symbol</vt:lpstr>
      <vt:lpstr>Apotheke</vt:lpstr>
      <vt:lpstr>Aufgaben Berufsverband  versus Aufgaben Kammer </vt:lpstr>
      <vt:lpstr>PowerPoint Presentation</vt:lpstr>
      <vt:lpstr>Berufsverband - Definition</vt:lpstr>
      <vt:lpstr>Berufsverband - Definition</vt:lpstr>
      <vt:lpstr>PowerPoint Presentation</vt:lpstr>
      <vt:lpstr>PowerPoint Presentation</vt:lpstr>
      <vt:lpstr>PowerPoint Presentation</vt:lpstr>
      <vt:lpstr>Kammer - Definition </vt:lpstr>
      <vt:lpstr>Kammer - Definition </vt:lpstr>
      <vt:lpstr>Kammer - Definition </vt:lpstr>
      <vt:lpstr>Kammer - Definition </vt:lpstr>
      <vt:lpstr>Mögliche Kammeraufgaben für Hebammenbelange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vt:lpstr>
      <vt:lpstr>Vision</vt:lpstr>
      <vt:lpstr>Umsetzungsansätze</vt:lpstr>
      <vt:lpstr>Umsetzungsansätze</vt:lpstr>
      <vt:lpstr>PowerPoint Presentation</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Aufgaben Berufsverband  versus Aufgaben Kammer</dc:title>
  <dc:creator>Geschaeftsstelle QUAG e.V.</dc:creator>
  <cp:lastModifiedBy>Michaela Michel-Schuldt</cp:lastModifiedBy>
  <cp:revision>36</cp:revision>
  <dcterms:created xsi:type="dcterms:W3CDTF">2017-09-25T09:21:52Z</dcterms:created>
  <dcterms:modified xsi:type="dcterms:W3CDTF">2017-10-01T20:24:40Z</dcterms:modified>
</cp:coreProperties>
</file>