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64" r:id="rId4"/>
    <p:sldId id="259" r:id="rId5"/>
    <p:sldId id="260" r:id="rId6"/>
    <p:sldId id="261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63" r:id="rId18"/>
    <p:sldId id="275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6" d="100"/>
          <a:sy n="146" d="100"/>
        </p:scale>
        <p:origin x="-25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FF1FA-0ADD-2C46-A0E9-7E464E7C9BFB}" type="datetimeFigureOut">
              <a:rPr lang="de-DE" smtClean="0"/>
              <a:t>29.09.17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620E16-205C-614A-B5CF-2DF5354BB8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44507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69EA5-42D2-754F-A373-F54CA74AC703}" type="datetimeFigureOut">
              <a:rPr lang="de-DE" smtClean="0"/>
              <a:t>29.09.17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DAE57-1AF3-6346-9914-5A26812C76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95555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90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31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8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C16871B-D3A4-8244-A677-6A093FE7D944}" type="datetime1">
              <a:rPr lang="de-DE" smtClean="0"/>
              <a:t>29.09.17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3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3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3"/>
            <a:ext cx="1752600" cy="365125"/>
          </a:xfrm>
        </p:spPr>
        <p:txBody>
          <a:bodyPr/>
          <a:lstStyle/>
          <a:p>
            <a:fld id="{E6F4672F-0B5A-D34A-AC7B-FB36BB602A9A}" type="datetime1">
              <a:rPr lang="de-DE" smtClean="0"/>
              <a:t>29.09.17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3" y="4171952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802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4" y="389967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9B871CA9-2E4E-E849-B707-2CECC132484B}" type="datetime1">
              <a:rPr lang="de-DE" smtClean="0"/>
              <a:t>29.09.17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3"/>
            <a:ext cx="4734112" cy="365125"/>
          </a:xfrm>
        </p:spPr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3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4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90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7" y="914400"/>
            <a:ext cx="6508377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7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3"/>
            <a:ext cx="1752600" cy="365125"/>
          </a:xfrm>
        </p:spPr>
        <p:txBody>
          <a:bodyPr/>
          <a:lstStyle/>
          <a:p>
            <a:fld id="{1F081996-C50F-404A-812E-1A26F8F1B697}" type="datetime1">
              <a:rPr lang="de-DE" smtClean="0"/>
              <a:t>29.09.17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3"/>
            <a:ext cx="4926852" cy="365125"/>
          </a:xfrm>
        </p:spPr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8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6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6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3"/>
            <a:ext cx="1622612" cy="365125"/>
          </a:xfrm>
        </p:spPr>
        <p:txBody>
          <a:bodyPr/>
          <a:lstStyle/>
          <a:p>
            <a:fld id="{1057A735-83A7-A34F-81B0-3B6472CB41EF}" type="datetime1">
              <a:rPr lang="de-DE" smtClean="0"/>
              <a:t>29.09.17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3"/>
            <a:ext cx="5311588" cy="365125"/>
          </a:xfrm>
        </p:spPr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6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7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22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914400"/>
            <a:ext cx="7391401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5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5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ED6DF-67AD-5D42-8E74-5202B034B092}" type="datetime1">
              <a:rPr lang="de-DE" smtClean="0"/>
              <a:t>29.09.17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22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3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3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3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3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D29DA-23C5-904D-9506-62A1DA32CF65}" type="datetime1">
              <a:rPr lang="de-DE" smtClean="0"/>
              <a:t>29.09.17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nhalte, oben und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22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914400"/>
            <a:ext cx="7391401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3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44CC0-F36C-F54B-9282-77F2A68610A0}" type="datetime1">
              <a:rPr lang="de-DE" smtClean="0"/>
              <a:t>29.09.17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203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22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914400"/>
            <a:ext cx="7391401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57BB8-387B-A545-9AFB-44C2D963673C}" type="datetime1">
              <a:rPr lang="de-DE" smtClean="0"/>
              <a:t>29.09.17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5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22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914400"/>
            <a:ext cx="7391401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C4A7A-EBDA-E74A-9B70-C7C38CE4A6E7}" type="datetime1">
              <a:rPr lang="de-DE" smtClean="0"/>
              <a:t>29.09.17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22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2127-7EF8-8049-A75D-D02D7D441B61}" type="datetime1">
              <a:rPr lang="de-DE" smtClean="0"/>
              <a:t>29.09.17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22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F84E-BD9B-E54A-949D-B19CB9C30228}" type="datetime1">
              <a:rPr lang="de-DE" smtClean="0"/>
              <a:t>29.09.17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22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2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60D12-93CC-5047-A1F3-CB1E66921B99}" type="datetime1">
              <a:rPr lang="de-DE" smtClean="0"/>
              <a:t>29.09.17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2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6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8324FEF4-254A-6141-97AA-2C9AB7C13AAC}" type="datetime1">
              <a:rPr lang="de-DE" smtClean="0"/>
              <a:t>29.09.17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3"/>
            <a:ext cx="3863788" cy="365125"/>
          </a:xfrm>
        </p:spPr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2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e-DE" smtClean="0"/>
              <a:t>Bild auf Platzhalter ziehen oder durch Klicken auf Symbol hinzufügen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über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9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3"/>
            <a:ext cx="6475412" cy="130427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E2E7-C342-9F47-9F0D-D9C110DF2BE5}" type="datetime1">
              <a:rPr lang="de-DE" smtClean="0"/>
              <a:t>29.09.17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Bilder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5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3"/>
            <a:ext cx="6475412" cy="130427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2B9E5-A8F2-8F44-ADE0-A9DF130DF415}" type="datetime1">
              <a:rPr lang="de-DE" smtClean="0"/>
              <a:t>29.09.17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91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8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8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C503E-78EC-534B-90AA-15089FBAE9FD}" type="datetime1">
              <a:rPr lang="de-DE" smtClean="0"/>
              <a:t>29.09.17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22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803" y="1035425"/>
            <a:ext cx="1322295" cy="5090740"/>
          </a:xfrm>
        </p:spPr>
        <p:txBody>
          <a:bodyPr vert="eaVert" anchor="t" anchorCtr="0"/>
          <a:lstStyle/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5"/>
            <a:ext cx="6019800" cy="510979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B171-DFC9-D447-AD1E-8FB130DE8CE3}" type="datetime1">
              <a:rPr lang="de-DE" smtClean="0"/>
              <a:t>29.09.17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de-DE" smtClean="0"/>
              <a:t>Mastertitelformat bearbeiten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3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9843B9C-53DB-E141-8068-FB2E01DD36C1}" type="datetime1">
              <a:rPr lang="de-DE" smtClean="0"/>
              <a:t>29.09.17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3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8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8945" y="4208931"/>
            <a:ext cx="8390427" cy="1335836"/>
          </a:xfrm>
        </p:spPr>
        <p:txBody>
          <a:bodyPr>
            <a:noAutofit/>
          </a:bodyPr>
          <a:lstStyle/>
          <a:p>
            <a:r>
              <a:rPr lang="de-DE" sz="3200" dirty="0" smtClean="0"/>
              <a:t>Der Weg zu einer Hebammenkammer </a:t>
            </a:r>
            <a:r>
              <a:rPr lang="mr-IN" sz="3200" dirty="0" smtClean="0"/>
              <a:t>–</a:t>
            </a:r>
            <a:r>
              <a:rPr lang="de-DE" sz="3200" dirty="0" smtClean="0"/>
              <a:t> aus rechtlicher Perspektive</a:t>
            </a:r>
            <a:endParaRPr lang="de-DE" sz="32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68945" y="5544765"/>
            <a:ext cx="8390427" cy="867382"/>
          </a:xfrm>
        </p:spPr>
        <p:txBody>
          <a:bodyPr>
            <a:normAutofit/>
          </a:bodyPr>
          <a:lstStyle/>
          <a:p>
            <a:r>
              <a:rPr lang="de-DE" dirty="0" smtClean="0"/>
              <a:t>Prof. Dr. Winfried Kluth</a:t>
            </a:r>
          </a:p>
          <a:p>
            <a:r>
              <a:rPr lang="de-DE" dirty="0" smtClean="0"/>
              <a:t>Martin-Luther-Universität Halle-Wittenberg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6474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 Anliegen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3" y="2209800"/>
            <a:ext cx="8305801" cy="3916363"/>
          </a:xfrm>
        </p:spPr>
        <p:txBody>
          <a:bodyPr/>
          <a:lstStyle/>
          <a:p>
            <a:r>
              <a:rPr lang="de-DE" dirty="0" smtClean="0"/>
              <a:t>Errichtung </a:t>
            </a:r>
            <a:r>
              <a:rPr lang="de-DE" dirty="0" smtClean="0"/>
              <a:t>einer </a:t>
            </a:r>
            <a:r>
              <a:rPr lang="de-DE" b="1" dirty="0" smtClean="0"/>
              <a:t>funktionsgerechten Berufsorganisation</a:t>
            </a:r>
            <a:r>
              <a:rPr lang="de-DE" dirty="0" smtClean="0"/>
              <a:t>. </a:t>
            </a:r>
          </a:p>
          <a:p>
            <a:r>
              <a:rPr lang="de-DE" dirty="0" smtClean="0"/>
              <a:t>Eine Berufsorganisation, die sowohl die </a:t>
            </a:r>
            <a:r>
              <a:rPr lang="de-DE" b="1" dirty="0" smtClean="0"/>
              <a:t>Qualitätsstandards</a:t>
            </a:r>
            <a:r>
              <a:rPr lang="de-DE" dirty="0" smtClean="0"/>
              <a:t> als auch das </a:t>
            </a:r>
            <a:r>
              <a:rPr lang="de-DE" b="1" dirty="0" smtClean="0"/>
              <a:t>Vertrauen</a:t>
            </a:r>
            <a:r>
              <a:rPr lang="de-DE" dirty="0" smtClean="0"/>
              <a:t> in die Berufsträger nachhaltig absichert</a:t>
            </a:r>
            <a:r>
              <a:rPr lang="de-DE" dirty="0" smtClean="0"/>
              <a:t>.</a:t>
            </a:r>
          </a:p>
          <a:p>
            <a:r>
              <a:rPr lang="de-DE" dirty="0" smtClean="0"/>
              <a:t>Eine Berufsorganisation die in der Lage ist, die </a:t>
            </a:r>
            <a:r>
              <a:rPr lang="de-DE" b="1" dirty="0" smtClean="0"/>
              <a:t>Interessen des Berufs</a:t>
            </a:r>
            <a:r>
              <a:rPr lang="de-DE" dirty="0" smtClean="0"/>
              <a:t> besser zu vertreten.</a:t>
            </a:r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32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sind die Gründe?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2209800"/>
            <a:ext cx="8395448" cy="3916363"/>
          </a:xfrm>
        </p:spPr>
        <p:txBody>
          <a:bodyPr>
            <a:normAutofit/>
          </a:bodyPr>
          <a:lstStyle/>
          <a:p>
            <a:r>
              <a:rPr lang="de-DE" dirty="0" smtClean="0"/>
              <a:t>Freie Berufe sind </a:t>
            </a:r>
            <a:r>
              <a:rPr lang="de-DE" b="1" dirty="0" smtClean="0"/>
              <a:t>Vertrauensberufe</a:t>
            </a:r>
            <a:r>
              <a:rPr lang="de-DE" dirty="0" smtClean="0"/>
              <a:t>.</a:t>
            </a:r>
          </a:p>
          <a:p>
            <a:r>
              <a:rPr lang="de-DE" dirty="0" smtClean="0"/>
              <a:t>Sie sind Ausdruck einer tiefgreifenden </a:t>
            </a:r>
            <a:r>
              <a:rPr lang="de-DE" b="1" dirty="0" smtClean="0"/>
              <a:t>Arbeitsteilung</a:t>
            </a:r>
            <a:r>
              <a:rPr lang="de-DE" dirty="0" smtClean="0"/>
              <a:t> in einer freien Wissensgesellschaft. </a:t>
            </a:r>
          </a:p>
          <a:p>
            <a:r>
              <a:rPr lang="de-DE" dirty="0" smtClean="0"/>
              <a:t>Die Gesellschaft </a:t>
            </a:r>
            <a:r>
              <a:rPr lang="de-DE" b="1" dirty="0" smtClean="0"/>
              <a:t>delegiert</a:t>
            </a:r>
            <a:r>
              <a:rPr lang="de-DE" dirty="0" smtClean="0"/>
              <a:t> wichtige Handlungen und Entscheidungen auf besonders qualifizierte Berufsträger.</a:t>
            </a:r>
          </a:p>
          <a:p>
            <a:r>
              <a:rPr lang="de-DE" dirty="0" smtClean="0"/>
              <a:t>Dadurch werden Familien und der Staat </a:t>
            </a:r>
            <a:r>
              <a:rPr lang="de-DE" b="1" dirty="0" smtClean="0"/>
              <a:t>entlastet</a:t>
            </a:r>
            <a:r>
              <a:rPr lang="de-DE" dirty="0" smtClean="0"/>
              <a:t>. </a:t>
            </a:r>
          </a:p>
          <a:p>
            <a:r>
              <a:rPr lang="de-DE" dirty="0" smtClean="0"/>
              <a:t>Voraussetzung ist ein </a:t>
            </a:r>
            <a:r>
              <a:rPr lang="de-DE" b="1" dirty="0" smtClean="0"/>
              <a:t>hohes Maß an Vertrauen </a:t>
            </a:r>
            <a:r>
              <a:rPr lang="de-DE" dirty="0" smtClean="0"/>
              <a:t>in die Integrität der Berufsträgerinnen und Berufsträger.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90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Ausgangspunkt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3" y="2209800"/>
            <a:ext cx="8387977" cy="3916363"/>
          </a:xfrm>
        </p:spPr>
        <p:txBody>
          <a:bodyPr>
            <a:normAutofit/>
          </a:bodyPr>
          <a:lstStyle/>
          <a:p>
            <a:r>
              <a:rPr lang="de-DE" dirty="0" smtClean="0"/>
              <a:t>Das </a:t>
            </a:r>
            <a:r>
              <a:rPr lang="de-DE" b="1" dirty="0" smtClean="0"/>
              <a:t>Berufsrecht</a:t>
            </a:r>
            <a:r>
              <a:rPr lang="de-DE" dirty="0" smtClean="0"/>
              <a:t> der Hebammen ist ausreichend differenziert um Qualitätsstandards zu sichern.</a:t>
            </a:r>
          </a:p>
          <a:p>
            <a:r>
              <a:rPr lang="de-DE" dirty="0" smtClean="0"/>
              <a:t>Es fehlt aber im Vergleich zu anderen Heilberufen, die vergleichbar verantwortungsvolle Tätigkeiten ausüben, an einer </a:t>
            </a:r>
            <a:r>
              <a:rPr lang="de-DE" b="1" dirty="0" smtClean="0"/>
              <a:t>effektiven</a:t>
            </a:r>
            <a:r>
              <a:rPr lang="de-DE" dirty="0" smtClean="0"/>
              <a:t> </a:t>
            </a:r>
            <a:r>
              <a:rPr lang="de-DE" b="1" dirty="0" smtClean="0"/>
              <a:t>Berufsorganisation</a:t>
            </a:r>
            <a:r>
              <a:rPr lang="de-DE" dirty="0" smtClean="0"/>
              <a:t>. </a:t>
            </a:r>
          </a:p>
          <a:p>
            <a:r>
              <a:rPr lang="de-DE" dirty="0" smtClean="0"/>
              <a:t>In anderen Ländern (Österreich, Frankreich) gibt es schon </a:t>
            </a:r>
            <a:r>
              <a:rPr lang="de-DE" smtClean="0"/>
              <a:t>lange Hebammenkammern.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905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Instrumente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2" y="2209800"/>
            <a:ext cx="8365085" cy="3916363"/>
          </a:xfrm>
        </p:spPr>
        <p:txBody>
          <a:bodyPr/>
          <a:lstStyle/>
          <a:p>
            <a:r>
              <a:rPr lang="de-DE" dirty="0" smtClean="0"/>
              <a:t>Eine </a:t>
            </a:r>
            <a:r>
              <a:rPr lang="de-DE" dirty="0" smtClean="0"/>
              <a:t>kompetente </a:t>
            </a:r>
            <a:r>
              <a:rPr lang="de-DE" b="1" dirty="0" smtClean="0"/>
              <a:t>institutionelle Struktur </a:t>
            </a:r>
            <a:r>
              <a:rPr lang="de-DE" dirty="0" smtClean="0"/>
              <a:t>für die Bereiche</a:t>
            </a:r>
          </a:p>
          <a:p>
            <a:pPr lvl="1"/>
            <a:r>
              <a:rPr lang="de-DE" dirty="0" smtClean="0"/>
              <a:t>Berufszulassung</a:t>
            </a:r>
          </a:p>
          <a:p>
            <a:pPr lvl="1"/>
            <a:r>
              <a:rPr lang="de-DE" dirty="0" smtClean="0"/>
              <a:t>Qualitätssicherung einschließlich Weiterbildung</a:t>
            </a:r>
          </a:p>
          <a:p>
            <a:pPr lvl="1"/>
            <a:r>
              <a:rPr lang="de-DE" dirty="0" smtClean="0"/>
              <a:t>Berufsaufsicht</a:t>
            </a:r>
          </a:p>
          <a:p>
            <a:pPr lvl="1"/>
            <a:r>
              <a:rPr lang="de-DE" dirty="0" smtClean="0"/>
              <a:t>Interessenvertretung</a:t>
            </a:r>
            <a:endParaRPr lang="de-DE" dirty="0" smtClean="0"/>
          </a:p>
          <a:p>
            <a:r>
              <a:rPr lang="de-DE" dirty="0" smtClean="0"/>
              <a:t>Welche Organisation kann diese Aufgaben übernehmen?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761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Berufskammer als Lösung?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209800"/>
            <a:ext cx="8305801" cy="3916363"/>
          </a:xfrm>
        </p:spPr>
        <p:txBody>
          <a:bodyPr/>
          <a:lstStyle/>
          <a:p>
            <a:r>
              <a:rPr lang="de-DE" b="1" dirty="0" smtClean="0"/>
              <a:t>Aktuelles</a:t>
            </a:r>
            <a:r>
              <a:rPr lang="de-DE" dirty="0" smtClean="0"/>
              <a:t> Modell: </a:t>
            </a:r>
            <a:r>
              <a:rPr lang="de-DE" b="1" dirty="0" smtClean="0"/>
              <a:t>Aufgabenteilung</a:t>
            </a:r>
            <a:r>
              <a:rPr lang="de-DE" dirty="0" smtClean="0"/>
              <a:t> zwischen staatlichen Stellen und </a:t>
            </a:r>
            <a:r>
              <a:rPr lang="de-DE" dirty="0" smtClean="0"/>
              <a:t>privaten Berufsverbänden.</a:t>
            </a:r>
            <a:endParaRPr lang="de-DE" dirty="0" smtClean="0"/>
          </a:p>
          <a:p>
            <a:r>
              <a:rPr lang="de-DE" b="1" dirty="0" smtClean="0"/>
              <a:t>Alternatives</a:t>
            </a:r>
            <a:r>
              <a:rPr lang="de-DE" dirty="0" smtClean="0"/>
              <a:t> Modell – wie bei den meisten reglementierten freien Berufen: </a:t>
            </a:r>
            <a:r>
              <a:rPr lang="de-DE" b="1" dirty="0" smtClean="0"/>
              <a:t>Berufskammer</a:t>
            </a:r>
            <a:r>
              <a:rPr lang="de-DE" dirty="0" smtClean="0"/>
              <a:t> unter staatlicher Rechtsaufsicht. </a:t>
            </a:r>
          </a:p>
          <a:p>
            <a:r>
              <a:rPr lang="de-DE" dirty="0" smtClean="0"/>
              <a:t>Die </a:t>
            </a:r>
            <a:r>
              <a:rPr lang="de-DE" b="1" dirty="0" smtClean="0"/>
              <a:t>Gründe für das alternative Modell </a:t>
            </a:r>
            <a:r>
              <a:rPr lang="de-DE" dirty="0" smtClean="0"/>
              <a:t>erschließen sich durch einen Blick auf die Historie und die Struktur von Berufskammern und den Vergleich von Kammern und Verbänden.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95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254001"/>
            <a:ext cx="6508377" cy="1803400"/>
          </a:xfrm>
        </p:spPr>
        <p:txBody>
          <a:bodyPr/>
          <a:lstStyle/>
          <a:p>
            <a:r>
              <a:rPr lang="de-DE" sz="2800" dirty="0"/>
              <a:t>Die Grundidee der Kammer-Selbstverwaltung und ihre Umsetzung im deutschen </a:t>
            </a:r>
            <a:r>
              <a:rPr lang="de-DE" sz="2800" dirty="0" smtClean="0"/>
              <a:t>Recht</a:t>
            </a:r>
            <a:endParaRPr lang="de-DE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1" y="2209800"/>
            <a:ext cx="8305801" cy="3916363"/>
          </a:xfrm>
        </p:spPr>
        <p:txBody>
          <a:bodyPr>
            <a:normAutofit/>
          </a:bodyPr>
          <a:lstStyle/>
          <a:p>
            <a:r>
              <a:rPr lang="de-DE" dirty="0" smtClean="0"/>
              <a:t>Die in der zweiten Hälfte des 19. Jahrhunderts nach französischem Vorbild in Deutschland eingeführte Kammer-Selbstverwaltung beruht auf mehreren, gleich bedeutsamen </a:t>
            </a:r>
            <a:r>
              <a:rPr lang="de-DE" b="1" dirty="0" smtClean="0"/>
              <a:t>Leit-Gedanken</a:t>
            </a:r>
            <a:r>
              <a:rPr lang="de-DE" dirty="0" smtClean="0"/>
              <a:t>:</a:t>
            </a:r>
          </a:p>
          <a:p>
            <a:r>
              <a:rPr lang="de-DE" dirty="0" smtClean="0"/>
              <a:t>Die Übertragung / Überlassung hoheitlicher Aufgaben auf einen Berufsstand zur Selbstverwaltung, um damit den </a:t>
            </a:r>
            <a:r>
              <a:rPr lang="de-DE" b="1" dirty="0" smtClean="0"/>
              <a:t>besonderen</a:t>
            </a:r>
            <a:r>
              <a:rPr lang="de-DE" dirty="0" smtClean="0"/>
              <a:t> </a:t>
            </a:r>
            <a:r>
              <a:rPr lang="de-DE" b="1" dirty="0" smtClean="0"/>
              <a:t>Sachverstand</a:t>
            </a:r>
            <a:r>
              <a:rPr lang="de-DE" dirty="0" smtClean="0"/>
              <a:t> und die </a:t>
            </a:r>
            <a:r>
              <a:rPr lang="de-DE" b="1" dirty="0" smtClean="0"/>
              <a:t>Verwaltungskraft</a:t>
            </a:r>
            <a:r>
              <a:rPr lang="de-DE" dirty="0" smtClean="0"/>
              <a:t> (Ehrenamt) der Berufsträger für die Aufgabenerfüllung zu </a:t>
            </a:r>
            <a:r>
              <a:rPr lang="de-DE" b="1" dirty="0" smtClean="0"/>
              <a:t>nutzen</a:t>
            </a:r>
            <a:r>
              <a:rPr lang="de-DE" dirty="0" smtClean="0"/>
              <a:t>.</a:t>
            </a:r>
          </a:p>
          <a:p>
            <a:r>
              <a:rPr lang="de-DE" dirty="0" smtClean="0"/>
              <a:t>Dies bedingt u.a. die </a:t>
            </a:r>
            <a:r>
              <a:rPr lang="de-DE" b="1" dirty="0" smtClean="0"/>
              <a:t>Pflichtmitgliedschaft</a:t>
            </a:r>
            <a:r>
              <a:rPr lang="de-DE" dirty="0" smtClean="0"/>
              <a:t>, damit die Entscheidungen der Kammern repräsentativ und gegenüber allen Mitgliedern demokratisch legitimiert sind.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Prof. Dr. W. Kluth 2017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959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254001"/>
            <a:ext cx="6508377" cy="1803400"/>
          </a:xfrm>
        </p:spPr>
        <p:txBody>
          <a:bodyPr/>
          <a:lstStyle/>
          <a:p>
            <a:r>
              <a:rPr lang="de-DE" sz="2800" dirty="0"/>
              <a:t>Die Grundidee der Kammer-Selbstverwaltung und ihre Umsetzung im deutschen </a:t>
            </a:r>
            <a:r>
              <a:rPr lang="de-DE" sz="2800" dirty="0" smtClean="0"/>
              <a:t>Recht</a:t>
            </a:r>
            <a:endParaRPr lang="de-DE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1" y="2209800"/>
            <a:ext cx="8305801" cy="3916363"/>
          </a:xfrm>
        </p:spPr>
        <p:txBody>
          <a:bodyPr>
            <a:normAutofit/>
          </a:bodyPr>
          <a:lstStyle/>
          <a:p>
            <a:r>
              <a:rPr lang="de-DE" dirty="0"/>
              <a:t>Zugleich werden die Kammern für die </a:t>
            </a:r>
            <a:r>
              <a:rPr lang="de-DE" b="1" dirty="0"/>
              <a:t>sachverständige Beratung </a:t>
            </a:r>
            <a:r>
              <a:rPr lang="de-DE" dirty="0"/>
              <a:t>staatlicher Stellen in die Pflicht genommen</a:t>
            </a:r>
            <a:r>
              <a:rPr lang="de-DE" dirty="0" smtClean="0"/>
              <a:t>. Sie unterstützen damit die staatlicher Wissensgenerierung und tragen zu sachgerechten Entscheidungen bei.</a:t>
            </a:r>
            <a:endParaRPr lang="de-DE" dirty="0"/>
          </a:p>
          <a:p>
            <a:r>
              <a:rPr lang="de-DE" dirty="0"/>
              <a:t>Schließlich dürfen </a:t>
            </a:r>
            <a:r>
              <a:rPr lang="de-DE" dirty="0" smtClean="0"/>
              <a:t>(und müssen) Kammern </a:t>
            </a:r>
            <a:r>
              <a:rPr lang="de-DE" dirty="0"/>
              <a:t>die </a:t>
            </a:r>
            <a:r>
              <a:rPr lang="de-DE" b="1" dirty="0"/>
              <a:t>Interessen</a:t>
            </a:r>
            <a:r>
              <a:rPr lang="de-DE" dirty="0"/>
              <a:t> der Mitglieder </a:t>
            </a:r>
            <a:r>
              <a:rPr lang="de-DE" dirty="0" smtClean="0"/>
              <a:t>vertreten und fördern.</a:t>
            </a:r>
          </a:p>
          <a:p>
            <a:r>
              <a:rPr lang="de-DE" dirty="0" smtClean="0"/>
              <a:t>Dabei unterliegen sie als Körperschaften des öffentlichen Rechts </a:t>
            </a:r>
            <a:r>
              <a:rPr lang="de-DE" b="1" dirty="0" smtClean="0"/>
              <a:t>strengeren</a:t>
            </a:r>
            <a:r>
              <a:rPr lang="de-DE" dirty="0" smtClean="0"/>
              <a:t> </a:t>
            </a:r>
            <a:r>
              <a:rPr lang="de-DE" b="1" dirty="0" smtClean="0"/>
              <a:t>Anforderungen</a:t>
            </a:r>
            <a:r>
              <a:rPr lang="de-DE" dirty="0" smtClean="0"/>
              <a:t> als die privaten Verbände (dazu später mehr).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Prof. Dr. W. Kluth 2017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61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361017"/>
            <a:ext cx="6508377" cy="527984"/>
          </a:xfrm>
        </p:spPr>
        <p:txBody>
          <a:bodyPr/>
          <a:lstStyle/>
          <a:p>
            <a:r>
              <a:rPr lang="de-DE" dirty="0" smtClean="0"/>
              <a:t>Leitgedanken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Prof. Dr. W. Kluth 2017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extfeld 5"/>
          <p:cNvSpPr txBox="1"/>
          <p:nvPr/>
        </p:nvSpPr>
        <p:spPr>
          <a:xfrm>
            <a:off x="4104105" y="1978526"/>
            <a:ext cx="1142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STAAT</a:t>
            </a:r>
            <a:endParaRPr lang="de-DE" sz="2800" dirty="0"/>
          </a:p>
        </p:txBody>
      </p:sp>
      <p:sp>
        <p:nvSpPr>
          <p:cNvPr id="7" name="Textfeld 6"/>
          <p:cNvSpPr txBox="1"/>
          <p:nvPr/>
        </p:nvSpPr>
        <p:spPr>
          <a:xfrm>
            <a:off x="3175000" y="3602789"/>
            <a:ext cx="1188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delegiert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3070777" y="5340686"/>
            <a:ext cx="3202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Berufsträger B</a:t>
            </a:r>
            <a:r>
              <a:rPr lang="de-DE" sz="2400" baseline="-25000" dirty="0" smtClean="0"/>
              <a:t>1</a:t>
            </a:r>
            <a:r>
              <a:rPr lang="de-DE" sz="2400" dirty="0" smtClean="0"/>
              <a:t> bis </a:t>
            </a:r>
            <a:r>
              <a:rPr lang="de-DE" sz="2400" dirty="0" err="1" smtClean="0"/>
              <a:t>B</a:t>
            </a:r>
            <a:r>
              <a:rPr lang="de-DE" sz="2400" baseline="-25000" dirty="0" err="1" smtClean="0"/>
              <a:t>n</a:t>
            </a:r>
            <a:endParaRPr lang="de-DE" sz="2400" baseline="-25000" dirty="0"/>
          </a:p>
        </p:txBody>
      </p:sp>
      <p:sp>
        <p:nvSpPr>
          <p:cNvPr id="9" name="Textfeld 8"/>
          <p:cNvSpPr txBox="1"/>
          <p:nvPr/>
        </p:nvSpPr>
        <p:spPr>
          <a:xfrm>
            <a:off x="5037513" y="3602789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Informiert / berät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4104105" y="4953000"/>
            <a:ext cx="1267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legitimiert</a:t>
            </a:r>
            <a:endParaRPr lang="de-DE" dirty="0"/>
          </a:p>
        </p:txBody>
      </p:sp>
      <p:cxnSp>
        <p:nvCxnSpPr>
          <p:cNvPr id="12" name="Gerade Verbindung mit Pfeil 11"/>
          <p:cNvCxnSpPr/>
          <p:nvPr/>
        </p:nvCxnSpPr>
        <p:spPr>
          <a:xfrm flipH="1">
            <a:off x="4291265" y="2600158"/>
            <a:ext cx="1" cy="16042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4104105" y="4311316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smtClean="0"/>
              <a:t>KAMMER</a:t>
            </a:r>
            <a:endParaRPr lang="de-DE" sz="2000" b="1" dirty="0"/>
          </a:p>
        </p:txBody>
      </p:sp>
      <p:cxnSp>
        <p:nvCxnSpPr>
          <p:cNvPr id="16" name="Gerade Verbindung mit Pfeil 15"/>
          <p:cNvCxnSpPr>
            <a:endCxn id="13" idx="2"/>
          </p:cNvCxnSpPr>
          <p:nvPr/>
        </p:nvCxnSpPr>
        <p:spPr>
          <a:xfrm flipH="1" flipV="1">
            <a:off x="4747871" y="4711426"/>
            <a:ext cx="1478" cy="7629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flipV="1">
            <a:off x="5037511" y="2600158"/>
            <a:ext cx="0" cy="16042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2658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361017"/>
            <a:ext cx="6508377" cy="1696384"/>
          </a:xfrm>
        </p:spPr>
        <p:txBody>
          <a:bodyPr/>
          <a:lstStyle/>
          <a:p>
            <a:r>
              <a:rPr lang="de-DE" sz="2800" dirty="0"/>
              <a:t>Die Aufgaben- und Zuständigkeitsverteilung in der </a:t>
            </a:r>
            <a:r>
              <a:rPr lang="de-DE" sz="2800" dirty="0" smtClean="0"/>
              <a:t>Kammer</a:t>
            </a:r>
            <a:endParaRPr lang="de-DE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1" y="2209800"/>
            <a:ext cx="8305801" cy="3916363"/>
          </a:xfrm>
        </p:spPr>
        <p:txBody>
          <a:bodyPr>
            <a:normAutofit/>
          </a:bodyPr>
          <a:lstStyle/>
          <a:p>
            <a:r>
              <a:rPr lang="de-DE" dirty="0" smtClean="0"/>
              <a:t>Die Aufgaben der einzelnen Kammerorgane sind unter Berücksichtigung der Vorgaben des </a:t>
            </a:r>
            <a:r>
              <a:rPr lang="de-DE" b="1" dirty="0" smtClean="0"/>
              <a:t>demokratischen Prinzips </a:t>
            </a:r>
            <a:r>
              <a:rPr lang="de-DE" dirty="0" smtClean="0"/>
              <a:t>sowie des Grundsatzes der funktionsgerechten Organstruktur zwischen den Organen verteilt.</a:t>
            </a:r>
          </a:p>
          <a:p>
            <a:r>
              <a:rPr lang="de-DE" dirty="0" smtClean="0"/>
              <a:t>Die Entscheidung über </a:t>
            </a:r>
            <a:r>
              <a:rPr lang="de-DE" b="1" dirty="0" smtClean="0"/>
              <a:t>Grundsatzfragen</a:t>
            </a:r>
            <a:r>
              <a:rPr lang="de-DE" dirty="0" smtClean="0"/>
              <a:t> und die </a:t>
            </a:r>
            <a:r>
              <a:rPr lang="de-DE" b="1" dirty="0" smtClean="0"/>
              <a:t>Bildung / Besetzung der anderen Organe</a:t>
            </a:r>
            <a:r>
              <a:rPr lang="de-DE" dirty="0" smtClean="0"/>
              <a:t> ist der </a:t>
            </a:r>
            <a:r>
              <a:rPr lang="de-DE" b="1" dirty="0" smtClean="0"/>
              <a:t>Kammversammlung</a:t>
            </a:r>
            <a:r>
              <a:rPr lang="de-DE" dirty="0" smtClean="0"/>
              <a:t> als Repräsentationsorgan aller Mitglieder (</a:t>
            </a:r>
            <a:r>
              <a:rPr lang="de-DE" b="1" dirty="0" smtClean="0"/>
              <a:t>Hauptorgan</a:t>
            </a:r>
            <a:r>
              <a:rPr lang="de-DE" dirty="0" smtClean="0"/>
              <a:t>) vorbehalten.</a:t>
            </a:r>
          </a:p>
          <a:p>
            <a:r>
              <a:rPr lang="de-DE" dirty="0" smtClean="0"/>
              <a:t>Die laufenden Geschäfte sind dem </a:t>
            </a:r>
            <a:r>
              <a:rPr lang="de-DE" b="1" dirty="0" smtClean="0"/>
              <a:t>Kammervorstand</a:t>
            </a:r>
            <a:r>
              <a:rPr lang="de-DE" dirty="0" smtClean="0"/>
              <a:t> und der </a:t>
            </a:r>
            <a:r>
              <a:rPr lang="de-DE" b="1" dirty="0" smtClean="0"/>
              <a:t>Präsidentin</a:t>
            </a:r>
            <a:r>
              <a:rPr lang="de-DE" dirty="0" smtClean="0"/>
              <a:t> / dem </a:t>
            </a:r>
            <a:r>
              <a:rPr lang="de-DE" b="1" dirty="0" smtClean="0"/>
              <a:t>Präsidenten</a:t>
            </a:r>
            <a:r>
              <a:rPr lang="de-DE" dirty="0" smtClean="0"/>
              <a:t> in Zusammenarbeit mit der Geschäftsstelle zugewiesen.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Prof. Dr. W. Kluth 2017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219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Prof. Dr. W. Kluth 2017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extfeld 8"/>
          <p:cNvSpPr txBox="1"/>
          <p:nvPr/>
        </p:nvSpPr>
        <p:spPr>
          <a:xfrm>
            <a:off x="992502" y="5641475"/>
            <a:ext cx="73081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Berufsträger </a:t>
            </a:r>
            <a:r>
              <a:rPr lang="de-DE" sz="2800" dirty="0"/>
              <a:t>B</a:t>
            </a:r>
            <a:r>
              <a:rPr lang="de-DE" sz="2800" baseline="-25000" dirty="0"/>
              <a:t>1</a:t>
            </a:r>
            <a:r>
              <a:rPr lang="de-DE" sz="2800" dirty="0"/>
              <a:t> bis </a:t>
            </a:r>
            <a:r>
              <a:rPr lang="de-DE" sz="2800" dirty="0" err="1" smtClean="0"/>
              <a:t>B</a:t>
            </a:r>
            <a:r>
              <a:rPr lang="de-DE" sz="2800" baseline="-25000" dirty="0" err="1" smtClean="0"/>
              <a:t>n</a:t>
            </a:r>
            <a:r>
              <a:rPr lang="de-DE" sz="2800" baseline="-25000" dirty="0" smtClean="0"/>
              <a:t> </a:t>
            </a:r>
            <a:r>
              <a:rPr lang="de-DE" sz="2800" dirty="0" smtClean="0"/>
              <a:t>= Kammermitglieder</a:t>
            </a:r>
            <a:endParaRPr lang="de-DE" sz="2800" baseline="-25000" dirty="0"/>
          </a:p>
        </p:txBody>
      </p:sp>
      <p:sp>
        <p:nvSpPr>
          <p:cNvPr id="10" name="Textfeld 9"/>
          <p:cNvSpPr txBox="1"/>
          <p:nvPr/>
        </p:nvSpPr>
        <p:spPr>
          <a:xfrm>
            <a:off x="2874301" y="4782761"/>
            <a:ext cx="3701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Wahl der Kammerversammlung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2997061" y="3936658"/>
            <a:ext cx="3484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Kammerversammlung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3147706" y="2261665"/>
            <a:ext cx="3159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Kammervorstand =</a:t>
            </a:r>
          </a:p>
          <a:p>
            <a:r>
              <a:rPr lang="de-DE" b="1" dirty="0" smtClean="0"/>
              <a:t>Präsident(in), Vize, Beisitzer</a:t>
            </a:r>
            <a:endParaRPr lang="de-DE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4327202" y="3251975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wählt</a:t>
            </a:r>
            <a:endParaRPr lang="de-DE" dirty="0"/>
          </a:p>
        </p:txBody>
      </p:sp>
      <p:cxnSp>
        <p:nvCxnSpPr>
          <p:cNvPr id="15" name="Gerade Verbindung mit Pfeil 14"/>
          <p:cNvCxnSpPr/>
          <p:nvPr/>
        </p:nvCxnSpPr>
        <p:spPr>
          <a:xfrm flipV="1">
            <a:off x="4455271" y="4398322"/>
            <a:ext cx="0" cy="12431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flipV="1">
            <a:off x="5127420" y="2907995"/>
            <a:ext cx="0" cy="10286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6798362" y="3936657"/>
            <a:ext cx="1550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Hauptorgan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6939322" y="2261663"/>
            <a:ext cx="21775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Zuständigkeiten</a:t>
            </a:r>
          </a:p>
          <a:p>
            <a:r>
              <a:rPr lang="de-DE" dirty="0" smtClean="0"/>
              <a:t>Nach Maßgabe</a:t>
            </a:r>
          </a:p>
          <a:p>
            <a:r>
              <a:rPr lang="de-DE" dirty="0"/>
              <a:t>d</a:t>
            </a:r>
            <a:r>
              <a:rPr lang="de-DE" dirty="0" smtClean="0"/>
              <a:t>er Hauptsatzung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082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dirty="0"/>
              <a:t>Kammern und Verbände: ein Vergleich am Beispiel von Interessenvertretung und </a:t>
            </a:r>
            <a:r>
              <a:rPr lang="de-DE" sz="2800" dirty="0" smtClean="0"/>
              <a:t>Berufsaufsicht</a:t>
            </a:r>
            <a:endParaRPr lang="de-DE" sz="280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Kammern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b="1" dirty="0" smtClean="0"/>
              <a:t>Gesetzlich</a:t>
            </a:r>
            <a:r>
              <a:rPr lang="de-DE" dirty="0" smtClean="0"/>
              <a:t> errichtet als Körperschaften des öffentlichen Rechts.</a:t>
            </a:r>
          </a:p>
          <a:p>
            <a:r>
              <a:rPr lang="de-DE" dirty="0" smtClean="0"/>
              <a:t>Gesetzliche </a:t>
            </a:r>
            <a:r>
              <a:rPr lang="de-DE" b="1" dirty="0" smtClean="0"/>
              <a:t>Pflichtmitglied</a:t>
            </a:r>
            <a:r>
              <a:rPr lang="de-DE" dirty="0" smtClean="0"/>
              <a:t>-</a:t>
            </a:r>
            <a:r>
              <a:rPr lang="de-DE" b="1" dirty="0" err="1" smtClean="0"/>
              <a:t>schaft</a:t>
            </a:r>
            <a:r>
              <a:rPr lang="de-DE" dirty="0" smtClean="0"/>
              <a:t>. </a:t>
            </a:r>
          </a:p>
          <a:p>
            <a:r>
              <a:rPr lang="de-DE" dirty="0" smtClean="0"/>
              <a:t>Kontrollmodell „</a:t>
            </a:r>
            <a:r>
              <a:rPr lang="de-DE" b="1" dirty="0" err="1" smtClean="0"/>
              <a:t>choice</a:t>
            </a:r>
            <a:r>
              <a:rPr lang="de-DE" dirty="0" smtClean="0"/>
              <a:t>“.</a:t>
            </a:r>
          </a:p>
          <a:p>
            <a:r>
              <a:rPr lang="de-DE" b="1" dirty="0" smtClean="0"/>
              <a:t>Hoheitliche</a:t>
            </a:r>
            <a:r>
              <a:rPr lang="de-DE" dirty="0" smtClean="0"/>
              <a:t> Befugnisse.</a:t>
            </a:r>
          </a:p>
          <a:p>
            <a:r>
              <a:rPr lang="de-DE" dirty="0" smtClean="0"/>
              <a:t>Gesetzes- und Grundrechts-bindung.</a:t>
            </a:r>
          </a:p>
          <a:p>
            <a:r>
              <a:rPr lang="de-DE" b="1" dirty="0" smtClean="0"/>
              <a:t>Keine</a:t>
            </a:r>
            <a:r>
              <a:rPr lang="de-DE" dirty="0" smtClean="0"/>
              <a:t> Tariffähigkeit.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smtClean="0"/>
              <a:t>Verbände</a:t>
            </a:r>
            <a:endParaRPr lang="de-DE" dirty="0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de-DE" b="1" dirty="0" smtClean="0"/>
              <a:t>Freiwillig</a:t>
            </a:r>
            <a:r>
              <a:rPr lang="de-DE" dirty="0" smtClean="0"/>
              <a:t> errichtet als Verein oder in anderen privater Rechtsform.</a:t>
            </a:r>
          </a:p>
          <a:p>
            <a:r>
              <a:rPr lang="de-DE" b="1" dirty="0" smtClean="0"/>
              <a:t>Freiwillige</a:t>
            </a:r>
            <a:r>
              <a:rPr lang="de-DE" dirty="0" smtClean="0"/>
              <a:t> Mitgliedschaft.</a:t>
            </a:r>
          </a:p>
          <a:p>
            <a:r>
              <a:rPr lang="de-DE" dirty="0" smtClean="0"/>
              <a:t>Kontrollmodell „</a:t>
            </a:r>
            <a:r>
              <a:rPr lang="de-DE" b="1" dirty="0" err="1" smtClean="0"/>
              <a:t>exit</a:t>
            </a:r>
            <a:r>
              <a:rPr lang="de-DE" dirty="0" smtClean="0"/>
              <a:t>“.</a:t>
            </a:r>
          </a:p>
          <a:p>
            <a:r>
              <a:rPr lang="de-DE" dirty="0" smtClean="0"/>
              <a:t>Grundsätzlich </a:t>
            </a:r>
            <a:r>
              <a:rPr lang="de-DE" b="1" dirty="0" smtClean="0"/>
              <a:t>keine</a:t>
            </a:r>
            <a:r>
              <a:rPr lang="de-DE" dirty="0" smtClean="0"/>
              <a:t> hoheitlichen Befugnisse.</a:t>
            </a:r>
          </a:p>
          <a:p>
            <a:r>
              <a:rPr lang="de-DE" dirty="0" smtClean="0"/>
              <a:t>Tariffähigkeit, soweit die Voraussetzungen vorliegen.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Prof. Dr. W. Kluth 2017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712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dirty="0"/>
              <a:t>Kammern und Verbände: ein Vergleich am Beispiel von Interessenvertretung und </a:t>
            </a:r>
            <a:r>
              <a:rPr lang="de-DE" sz="2800" dirty="0" smtClean="0"/>
              <a:t>Berufsaufsicht</a:t>
            </a:r>
            <a:endParaRPr lang="de-DE" sz="280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Kammern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half" idx="2"/>
          </p:nvPr>
        </p:nvSpPr>
        <p:spPr>
          <a:xfrm>
            <a:off x="457200" y="2689412"/>
            <a:ext cx="3566160" cy="3666940"/>
          </a:xfrm>
        </p:spPr>
        <p:txBody>
          <a:bodyPr>
            <a:normAutofit fontScale="92500" lnSpcReduction="10000"/>
          </a:bodyPr>
          <a:lstStyle/>
          <a:p>
            <a:r>
              <a:rPr lang="de-DE" dirty="0" err="1" smtClean="0"/>
              <a:t>IdR</a:t>
            </a:r>
            <a:r>
              <a:rPr lang="de-DE" dirty="0" smtClean="0"/>
              <a:t> Distanz zu politischen Parteien – Kammerpolitik verläuft </a:t>
            </a:r>
            <a:r>
              <a:rPr lang="de-DE" dirty="0" err="1" smtClean="0"/>
              <a:t>idR</a:t>
            </a:r>
            <a:r>
              <a:rPr lang="de-DE" dirty="0" smtClean="0"/>
              <a:t> nicht nach parteipolitischen Mustern.</a:t>
            </a:r>
          </a:p>
          <a:p>
            <a:r>
              <a:rPr lang="de-DE" dirty="0" smtClean="0"/>
              <a:t>Besondere Anforderungen an die Sachlichkeit und Ausgewogenheit bei der Interessenvertretung.</a:t>
            </a:r>
          </a:p>
          <a:p>
            <a:r>
              <a:rPr lang="de-DE" dirty="0" smtClean="0"/>
              <a:t>Zuständig für Berufsaufsicht und Berufsgerichtsbarkeit.</a:t>
            </a:r>
          </a:p>
          <a:p>
            <a:r>
              <a:rPr lang="de-DE" dirty="0" smtClean="0"/>
              <a:t>Angebot von Dienstleistungen.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smtClean="0"/>
              <a:t>Verbände</a:t>
            </a:r>
            <a:endParaRPr lang="de-DE" dirty="0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Distanz zu politischen Parteien unterschiedlich ausgeprägt.</a:t>
            </a:r>
          </a:p>
          <a:p>
            <a:r>
              <a:rPr lang="de-DE" dirty="0" smtClean="0"/>
              <a:t>Grundrecht auf Polemik.</a:t>
            </a:r>
          </a:p>
          <a:p>
            <a:r>
              <a:rPr lang="de-DE" dirty="0" smtClean="0"/>
              <a:t>Keine hoheitlichen Befugnisse im Bereich der Berufsaufsicht.</a:t>
            </a:r>
          </a:p>
          <a:p>
            <a:r>
              <a:rPr lang="de-DE" dirty="0" smtClean="0"/>
              <a:t>Angebot von Dienst-leistungen.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Prof. Dr. W. Kluth 2017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38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361017"/>
            <a:ext cx="6508377" cy="1696384"/>
          </a:xfrm>
        </p:spPr>
        <p:txBody>
          <a:bodyPr/>
          <a:lstStyle/>
          <a:p>
            <a:r>
              <a:rPr lang="de-DE" sz="2800" dirty="0"/>
              <a:t>Das Ehrenamt als zentrales Element der </a:t>
            </a:r>
            <a:r>
              <a:rPr lang="de-DE" sz="2800" dirty="0" smtClean="0"/>
              <a:t>Selbstverwaltung</a:t>
            </a:r>
            <a:endParaRPr lang="de-DE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1" y="2209800"/>
            <a:ext cx="8305801" cy="3916363"/>
          </a:xfrm>
        </p:spPr>
        <p:txBody>
          <a:bodyPr>
            <a:normAutofit/>
          </a:bodyPr>
          <a:lstStyle/>
          <a:p>
            <a:r>
              <a:rPr lang="de-DE" dirty="0" smtClean="0"/>
              <a:t>Leitungsfunktion in den Kammern werden </a:t>
            </a:r>
            <a:r>
              <a:rPr lang="de-DE" b="1" dirty="0" smtClean="0"/>
              <a:t>ehrenamtlich</a:t>
            </a:r>
            <a:r>
              <a:rPr lang="de-DE" dirty="0" smtClean="0"/>
              <a:t> ausgeübt, d.h. neben der Berufstätigkeit und ohne Vergütung nur mit Aufwandsentschädigung.</a:t>
            </a:r>
          </a:p>
          <a:p>
            <a:r>
              <a:rPr lang="de-DE" dirty="0" smtClean="0"/>
              <a:t>Die </a:t>
            </a:r>
            <a:r>
              <a:rPr lang="de-DE" b="1" dirty="0" smtClean="0"/>
              <a:t>Höhe</a:t>
            </a:r>
            <a:r>
              <a:rPr lang="de-DE" dirty="0" smtClean="0"/>
              <a:t> und Ausgestaltung der Aufwandsentschädigung unterscheidet sich z.T. sehr erheblich und ist teilweise wegen ihrer Höhe umstritten (Handwerkskammern, Zahnärztekammern).</a:t>
            </a:r>
          </a:p>
          <a:p>
            <a:r>
              <a:rPr lang="de-DE" dirty="0" smtClean="0"/>
              <a:t>Die hauptamtliche Geschäftsführung </a:t>
            </a:r>
            <a:r>
              <a:rPr lang="de-DE" b="1" dirty="0" smtClean="0"/>
              <a:t>unterstützt</a:t>
            </a:r>
            <a:r>
              <a:rPr lang="de-DE" dirty="0" smtClean="0"/>
              <a:t> und </a:t>
            </a:r>
            <a:r>
              <a:rPr lang="de-DE" b="1" dirty="0" smtClean="0"/>
              <a:t>berät</a:t>
            </a:r>
            <a:r>
              <a:rPr lang="de-DE" dirty="0" smtClean="0"/>
              <a:t> das Ehrenamt (</a:t>
            </a:r>
            <a:r>
              <a:rPr lang="de-DE" b="1" dirty="0" smtClean="0"/>
              <a:t>dienende</a:t>
            </a:r>
            <a:r>
              <a:rPr lang="de-DE" dirty="0" smtClean="0"/>
              <a:t> Funktion; Fachkunde).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Prof. Dr. W. Kluth 2017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31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Aufgabenfelder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209800"/>
            <a:ext cx="8305801" cy="3916363"/>
          </a:xfrm>
        </p:spPr>
        <p:txBody>
          <a:bodyPr/>
          <a:lstStyle/>
          <a:p>
            <a:r>
              <a:rPr lang="de-DE" b="1" dirty="0" smtClean="0"/>
              <a:t>Berufszulassung</a:t>
            </a:r>
            <a:r>
              <a:rPr lang="de-DE" dirty="0" smtClean="0"/>
              <a:t>: teilweise Kammeraufgabe, teilweise einer staatlichen Behörde zugeordnet.</a:t>
            </a:r>
          </a:p>
          <a:p>
            <a:r>
              <a:rPr lang="de-DE" b="1" dirty="0" smtClean="0"/>
              <a:t>Berufsordnung</a:t>
            </a:r>
            <a:r>
              <a:rPr lang="de-DE" dirty="0" smtClean="0"/>
              <a:t>: wird durch die Berufskammer erlassen, wobei die Gestaltungsspielräume unterschiedlich groß sind.</a:t>
            </a:r>
          </a:p>
          <a:p>
            <a:r>
              <a:rPr lang="de-DE" b="1" dirty="0" smtClean="0"/>
              <a:t>Weiterbildung</a:t>
            </a:r>
            <a:r>
              <a:rPr lang="de-DE" dirty="0" smtClean="0"/>
              <a:t> und </a:t>
            </a:r>
            <a:r>
              <a:rPr lang="de-DE" b="1" dirty="0" smtClean="0"/>
              <a:t>Qualitätssicherung</a:t>
            </a:r>
            <a:r>
              <a:rPr lang="de-DE" dirty="0" smtClean="0"/>
              <a:t>: werden ebenfalls durch Satzungen der Kammer geregelt.</a:t>
            </a:r>
          </a:p>
          <a:p>
            <a:r>
              <a:rPr lang="de-DE" b="1" dirty="0" smtClean="0"/>
              <a:t>Bildungsangebote</a:t>
            </a:r>
            <a:r>
              <a:rPr lang="de-DE" dirty="0" smtClean="0"/>
              <a:t>: werden sowohl von den Kammern als auch von anderen Anbietern bereitgestellt: kein Monopol!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7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Aufgabenfelder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209800"/>
            <a:ext cx="8305801" cy="3916363"/>
          </a:xfrm>
        </p:spPr>
        <p:txBody>
          <a:bodyPr>
            <a:normAutofit/>
          </a:bodyPr>
          <a:lstStyle/>
          <a:p>
            <a:r>
              <a:rPr lang="de-DE" b="1" dirty="0" smtClean="0"/>
              <a:t>Berufsaufsicht</a:t>
            </a:r>
            <a:r>
              <a:rPr lang="de-DE" dirty="0" smtClean="0"/>
              <a:t>: Ist Aufgabe des Vorstands, teilweise kombiniert mit eigener Berufsgerichtsbarkeit.</a:t>
            </a:r>
          </a:p>
          <a:p>
            <a:r>
              <a:rPr lang="de-DE" b="1" dirty="0" smtClean="0"/>
              <a:t>Beratung staatlicher Stellen</a:t>
            </a:r>
            <a:r>
              <a:rPr lang="de-DE" dirty="0" smtClean="0"/>
              <a:t>: dabei geht es um die Abgabe von Gutachten und Stellungnahmen für Gesetzgeber, Behörden und Gerichte.</a:t>
            </a:r>
          </a:p>
          <a:p>
            <a:r>
              <a:rPr lang="de-DE" b="1" dirty="0" smtClean="0"/>
              <a:t>Interessenvertretung</a:t>
            </a:r>
            <a:r>
              <a:rPr lang="de-DE" dirty="0" smtClean="0"/>
              <a:t>: Hier sind eine thematische Beschränkung auf die Kammeraufgaben und das Gebot der Sachlichkeit und Objektivität zu berücksichtigen. Grundlegende Positionen müssen durch die Kammerversammlung beschlossen werden.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77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Finanzierung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Erfolgt durch </a:t>
            </a:r>
            <a:r>
              <a:rPr lang="de-DE" b="1" dirty="0" smtClean="0"/>
              <a:t>Mitgliedsbeiträge</a:t>
            </a:r>
            <a:r>
              <a:rPr lang="de-DE" dirty="0" smtClean="0"/>
              <a:t> in Bezug auf die allgemeinen Kammeraufgaben ...</a:t>
            </a:r>
          </a:p>
          <a:p>
            <a:r>
              <a:rPr lang="de-DE" dirty="0" smtClean="0"/>
              <a:t>... und durch </a:t>
            </a:r>
            <a:r>
              <a:rPr lang="de-DE" b="1" dirty="0" smtClean="0"/>
              <a:t>Gebühren</a:t>
            </a:r>
            <a:r>
              <a:rPr lang="de-DE" dirty="0" smtClean="0"/>
              <a:t> oder </a:t>
            </a:r>
            <a:r>
              <a:rPr lang="de-DE" b="1" dirty="0" smtClean="0"/>
              <a:t>Entgelte</a:t>
            </a:r>
            <a:r>
              <a:rPr lang="de-DE" dirty="0" smtClean="0"/>
              <a:t> für die Dienstleistungsangebote.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550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Verfahren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Kammern müssen durch oder auf Grund eines </a:t>
            </a:r>
            <a:r>
              <a:rPr lang="de-DE" b="1" dirty="0" smtClean="0"/>
              <a:t>Gesetzes</a:t>
            </a:r>
            <a:r>
              <a:rPr lang="de-DE" dirty="0" smtClean="0"/>
              <a:t> errichtet werden.</a:t>
            </a:r>
          </a:p>
          <a:p>
            <a:r>
              <a:rPr lang="de-DE" b="1" dirty="0" smtClean="0"/>
              <a:t>Zuständig</a:t>
            </a:r>
            <a:r>
              <a:rPr lang="de-DE" dirty="0" smtClean="0"/>
              <a:t> sind in erster Linie die </a:t>
            </a:r>
            <a:r>
              <a:rPr lang="de-DE" b="1" dirty="0" smtClean="0"/>
              <a:t>Länder</a:t>
            </a:r>
            <a:r>
              <a:rPr lang="de-DE" dirty="0" smtClean="0"/>
              <a:t> (wie bei den Heilberufskammern). </a:t>
            </a:r>
          </a:p>
          <a:p>
            <a:r>
              <a:rPr lang="de-DE" dirty="0" smtClean="0"/>
              <a:t>Bei den Pflegekammern wurde zunächst eine </a:t>
            </a:r>
            <a:r>
              <a:rPr lang="de-DE" b="1" dirty="0" smtClean="0"/>
              <a:t>Befragung</a:t>
            </a:r>
            <a:r>
              <a:rPr lang="de-DE" dirty="0" smtClean="0"/>
              <a:t> der Berufsangehörigen durchgeführt.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79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99885" y="3429000"/>
            <a:ext cx="6676363" cy="1398494"/>
          </a:xfrm>
        </p:spPr>
        <p:txBody>
          <a:bodyPr/>
          <a:lstStyle/>
          <a:p>
            <a:r>
              <a:rPr lang="de-DE" dirty="0" smtClean="0"/>
              <a:t>Vielen Dank für die Aufmerksamkeit!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www.kammerrecht.de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W. Kluth 2017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21021"/>
      </p:ext>
    </p:extLst>
  </p:cSld>
  <p:clrMapOvr>
    <a:masterClrMapping/>
  </p:clrMapOvr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0</TotalTime>
  <Words>1094</Words>
  <Application>Microsoft Macintosh PowerPoint</Application>
  <PresentationFormat>Bildschirmpräsentation (4:3)</PresentationFormat>
  <Paragraphs>140</Paragraphs>
  <Slides>19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0" baseType="lpstr">
      <vt:lpstr>Plaza</vt:lpstr>
      <vt:lpstr>Der Weg zu einer Hebammenkammer – aus rechtlicher Perspektive</vt:lpstr>
      <vt:lpstr>Das Anliegen</vt:lpstr>
      <vt:lpstr>Was sind die Gründe?</vt:lpstr>
      <vt:lpstr>Ausgangspunkt</vt:lpstr>
      <vt:lpstr>Die Instrumente</vt:lpstr>
      <vt:lpstr>Berufskammer als Lösung?</vt:lpstr>
      <vt:lpstr>Die Grundidee der Kammer-Selbstverwaltung und ihre Umsetzung im deutschen Recht</vt:lpstr>
      <vt:lpstr>Die Grundidee der Kammer-Selbstverwaltung und ihre Umsetzung im deutschen Recht</vt:lpstr>
      <vt:lpstr>Leitgedanken</vt:lpstr>
      <vt:lpstr>Die Aufgaben- und Zuständigkeitsverteilung in der Kammer</vt:lpstr>
      <vt:lpstr>PowerPoint-Präsentation</vt:lpstr>
      <vt:lpstr>Kammern und Verbände: ein Vergleich am Beispiel von Interessenvertretung und Berufsaufsicht</vt:lpstr>
      <vt:lpstr>Kammern und Verbände: ein Vergleich am Beispiel von Interessenvertretung und Berufsaufsicht</vt:lpstr>
      <vt:lpstr>Das Ehrenamt als zentrales Element der Selbstverwaltung</vt:lpstr>
      <vt:lpstr>Aufgabenfelder</vt:lpstr>
      <vt:lpstr>Aufgabenfelder</vt:lpstr>
      <vt:lpstr>Finanzierung</vt:lpstr>
      <vt:lpstr>Verfahren</vt:lpstr>
      <vt:lpstr>Vielen Dank für die Aufmerksamkeit!</vt:lpstr>
    </vt:vector>
  </TitlesOfParts>
  <Company>Uni Halle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Gesellschaftliche Verantwortung und berufliche Selbstverwaltung </dc:title>
  <dc:creator>Eva-Maria Kluth</dc:creator>
  <cp:lastModifiedBy>Winfried Kluth</cp:lastModifiedBy>
  <cp:revision>16</cp:revision>
  <dcterms:created xsi:type="dcterms:W3CDTF">2016-04-20T18:05:18Z</dcterms:created>
  <dcterms:modified xsi:type="dcterms:W3CDTF">2017-09-29T14:35:41Z</dcterms:modified>
</cp:coreProperties>
</file>